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8288000" cy="10287000"/>
  <p:notesSz cx="6858000" cy="9144000"/>
  <p:embeddedFontLst>
    <p:embeddedFont>
      <p:font typeface="League Spartan" charset="1" panose="00000800000000000000"/>
      <p:regular r:id="rId28"/>
    </p:embeddedFont>
    <p:embeddedFont>
      <p:font typeface="DM Sans" charset="1" panose="00000000000000000000"/>
      <p:regular r:id="rId29"/>
    </p:embeddedFont>
    <p:embeddedFont>
      <p:font typeface="Open Sauce Bold" charset="1" panose="00000800000000000000"/>
      <p:regular r:id="rId30"/>
    </p:embeddedFont>
    <p:embeddedFont>
      <p:font typeface="Fira Sans Medium Bold" charset="1" panose="020B0603050000020004"/>
      <p:regular r:id="rId31"/>
    </p:embeddedFont>
    <p:embeddedFont>
      <p:font typeface="Fira Sans Light Bold" charset="1" panose="020B0503050000020004"/>
      <p:regular r:id="rId32"/>
    </p:embeddedFont>
    <p:embeddedFont>
      <p:font typeface="Fira Sans Medium" charset="1" panose="020B0603050000020004"/>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png" Type="http://schemas.openxmlformats.org/officeDocument/2006/relationships/image"/><Relationship Id="rId12" Target="../media/image11.png" Type="http://schemas.openxmlformats.org/officeDocument/2006/relationships/image"/><Relationship Id="rId13" Target="../media/image12.png" Type="http://schemas.openxmlformats.org/officeDocument/2006/relationships/image"/><Relationship Id="rId14" Target="../media/image13.png" Type="http://schemas.openxmlformats.org/officeDocument/2006/relationships/image"/><Relationship Id="rId2" Target="../media/image1.pn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pn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6.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28.jpeg" Type="http://schemas.openxmlformats.org/officeDocument/2006/relationships/image"/><Relationship Id="rId5" Target="../media/image29.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png" Type="http://schemas.openxmlformats.org/officeDocument/2006/relationships/image"/><Relationship Id="rId4" Target="../media/image32.png" Type="http://schemas.openxmlformats.org/officeDocument/2006/relationships/image"/><Relationship Id="rId5" Target="../media/image33.png" Type="http://schemas.openxmlformats.org/officeDocument/2006/relationships/image"/><Relationship Id="rId6" Target="../media/image34.jpeg" Type="http://schemas.openxmlformats.org/officeDocument/2006/relationships/image"/><Relationship Id="rId7" Target="../media/image28.jpeg" Type="http://schemas.openxmlformats.org/officeDocument/2006/relationships/image"/><Relationship Id="rId8" Target="../media/image35.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36.png" Type="http://schemas.openxmlformats.org/officeDocument/2006/relationships/image"/><Relationship Id="rId5" Target="../media/image37.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38.png" Type="http://schemas.openxmlformats.org/officeDocument/2006/relationships/image"/><Relationship Id="rId5" Target="../media/image39.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0.png" Type="http://schemas.openxmlformats.org/officeDocument/2006/relationships/image"/><Relationship Id="rId5" Target="../media/image41.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2.png" Type="http://schemas.openxmlformats.org/officeDocument/2006/relationships/image"/><Relationship Id="rId5" Target="../media/image43.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4.jpeg" Type="http://schemas.openxmlformats.org/officeDocument/2006/relationships/image"/><Relationship Id="rId3" Target="../media/image45.png" Type="http://schemas.openxmlformats.org/officeDocument/2006/relationships/image"/><Relationship Id="rId4" Target="../media/image46.svg" Type="http://schemas.openxmlformats.org/officeDocument/2006/relationships/image"/><Relationship Id="rId5" Target="https://www.youtube.com/watch?v=80tua_ZPc94" TargetMode="External" Type="http://schemas.openxmlformats.org/officeDocument/2006/relationships/hyperlink"/></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https://monitoringthefuture.org/results/publications/monographs/" TargetMode="External" Type="http://schemas.openxmlformats.org/officeDocument/2006/relationships/hyperlink"/></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6.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21.png" Type="http://schemas.openxmlformats.org/officeDocument/2006/relationships/image"/><Relationship Id="rId5" Target="../media/image22.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3.png" Type="http://schemas.openxmlformats.org/officeDocument/2006/relationships/image"/><Relationship Id="rId4" Target="../media/image24.png" Type="http://schemas.openxmlformats.org/officeDocument/2006/relationships/image"/><Relationship Id="rId5" Target="../media/image25.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26.png" Type="http://schemas.openxmlformats.org/officeDocument/2006/relationships/image"/><Relationship Id="rId5" Target="../media/image27.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309604" y="-414823"/>
            <a:ext cx="5546693" cy="11382397"/>
            <a:chOff x="0" y="0"/>
            <a:chExt cx="1460857" cy="2997833"/>
          </a:xfrm>
        </p:grpSpPr>
        <p:sp>
          <p:nvSpPr>
            <p:cNvPr name="Freeform 3" id="3"/>
            <p:cNvSpPr/>
            <p:nvPr/>
          </p:nvSpPr>
          <p:spPr>
            <a:xfrm flipH="false" flipV="false" rot="0">
              <a:off x="0" y="0"/>
              <a:ext cx="1460857" cy="2997833"/>
            </a:xfrm>
            <a:custGeom>
              <a:avLst/>
              <a:gdLst/>
              <a:ahLst/>
              <a:cxnLst/>
              <a:rect r="r" b="b" t="t" l="l"/>
              <a:pathLst>
                <a:path h="2997833" w="1460857">
                  <a:moveTo>
                    <a:pt x="0" y="0"/>
                  </a:moveTo>
                  <a:lnTo>
                    <a:pt x="1460857" y="0"/>
                  </a:lnTo>
                  <a:lnTo>
                    <a:pt x="1460857" y="2997833"/>
                  </a:lnTo>
                  <a:lnTo>
                    <a:pt x="0" y="2997833"/>
                  </a:lnTo>
                  <a:close/>
                </a:path>
              </a:pathLst>
            </a:custGeom>
            <a:solidFill>
              <a:srgbClr val="698F44"/>
            </a:solidFill>
          </p:spPr>
        </p:sp>
        <p:sp>
          <p:nvSpPr>
            <p:cNvPr name="TextBox 4" id="4"/>
            <p:cNvSpPr txBox="true"/>
            <p:nvPr/>
          </p:nvSpPr>
          <p:spPr>
            <a:xfrm>
              <a:off x="0" y="-38100"/>
              <a:ext cx="1460857" cy="3035933"/>
            </a:xfrm>
            <a:prstGeom prst="rect">
              <a:avLst/>
            </a:prstGeom>
          </p:spPr>
          <p:txBody>
            <a:bodyPr anchor="ctr" rtlCol="false" tIns="50800" lIns="50800" bIns="50800" rIns="50800"/>
            <a:lstStyle/>
            <a:p>
              <a:pPr algn="ctr">
                <a:lnSpc>
                  <a:spcPts val="2330"/>
                </a:lnSpc>
              </a:pPr>
            </a:p>
          </p:txBody>
        </p:sp>
      </p:grpSp>
      <p:grpSp>
        <p:nvGrpSpPr>
          <p:cNvPr name="Group 5" id="5"/>
          <p:cNvGrpSpPr/>
          <p:nvPr/>
        </p:nvGrpSpPr>
        <p:grpSpPr>
          <a:xfrm rot="0">
            <a:off x="13776404" y="-2783373"/>
            <a:ext cx="4827839" cy="6498796"/>
            <a:chOff x="0" y="0"/>
            <a:chExt cx="1271530" cy="1711617"/>
          </a:xfrm>
        </p:grpSpPr>
        <p:sp>
          <p:nvSpPr>
            <p:cNvPr name="Freeform 6" id="6"/>
            <p:cNvSpPr/>
            <p:nvPr/>
          </p:nvSpPr>
          <p:spPr>
            <a:xfrm flipH="false" flipV="false" rot="0">
              <a:off x="0" y="0"/>
              <a:ext cx="1271530" cy="1711617"/>
            </a:xfrm>
            <a:custGeom>
              <a:avLst/>
              <a:gdLst/>
              <a:ahLst/>
              <a:cxnLst/>
              <a:rect r="r" b="b" t="t" l="l"/>
              <a:pathLst>
                <a:path h="1711617" w="1271530">
                  <a:moveTo>
                    <a:pt x="0" y="0"/>
                  </a:moveTo>
                  <a:lnTo>
                    <a:pt x="1271530" y="0"/>
                  </a:lnTo>
                  <a:lnTo>
                    <a:pt x="1271530" y="1711617"/>
                  </a:lnTo>
                  <a:lnTo>
                    <a:pt x="0" y="1711617"/>
                  </a:lnTo>
                  <a:close/>
                </a:path>
              </a:pathLst>
            </a:custGeom>
            <a:solidFill>
              <a:srgbClr val="014575"/>
            </a:solidFill>
          </p:spPr>
        </p:sp>
        <p:sp>
          <p:nvSpPr>
            <p:cNvPr name="TextBox 7" id="7"/>
            <p:cNvSpPr txBox="true"/>
            <p:nvPr/>
          </p:nvSpPr>
          <p:spPr>
            <a:xfrm>
              <a:off x="0" y="-38100"/>
              <a:ext cx="1271530" cy="1749717"/>
            </a:xfrm>
            <a:prstGeom prst="rect">
              <a:avLst/>
            </a:prstGeom>
          </p:spPr>
          <p:txBody>
            <a:bodyPr anchor="ctr" rtlCol="false" tIns="50800" lIns="50800" bIns="50800" rIns="50800"/>
            <a:lstStyle/>
            <a:p>
              <a:pPr algn="ctr">
                <a:lnSpc>
                  <a:spcPts val="2330"/>
                </a:lnSpc>
              </a:pPr>
            </a:p>
          </p:txBody>
        </p:sp>
      </p:grpSp>
      <p:sp>
        <p:nvSpPr>
          <p:cNvPr name="Freeform 8" id="8"/>
          <p:cNvSpPr/>
          <p:nvPr/>
        </p:nvSpPr>
        <p:spPr>
          <a:xfrm flipH="false" flipV="false" rot="0">
            <a:off x="2389481" y="754877"/>
            <a:ext cx="15370008" cy="9042997"/>
          </a:xfrm>
          <a:custGeom>
            <a:avLst/>
            <a:gdLst/>
            <a:ahLst/>
            <a:cxnLst/>
            <a:rect r="r" b="b" t="t" l="l"/>
            <a:pathLst>
              <a:path h="9042997" w="15370008">
                <a:moveTo>
                  <a:pt x="0" y="0"/>
                </a:moveTo>
                <a:lnTo>
                  <a:pt x="15370009" y="0"/>
                </a:lnTo>
                <a:lnTo>
                  <a:pt x="15370009" y="9042997"/>
                </a:lnTo>
                <a:lnTo>
                  <a:pt x="0" y="9042997"/>
                </a:lnTo>
                <a:lnTo>
                  <a:pt x="0" y="0"/>
                </a:lnTo>
                <a:close/>
              </a:path>
            </a:pathLst>
          </a:custGeom>
          <a:blipFill>
            <a:blip r:embed="rId2"/>
            <a:stretch>
              <a:fillRect l="0" t="0" r="0" b="0"/>
            </a:stretch>
          </a:blipFill>
        </p:spPr>
      </p:sp>
      <p:grpSp>
        <p:nvGrpSpPr>
          <p:cNvPr name="Group 9" id="9"/>
          <p:cNvGrpSpPr/>
          <p:nvPr/>
        </p:nvGrpSpPr>
        <p:grpSpPr>
          <a:xfrm rot="0">
            <a:off x="1047750" y="1028700"/>
            <a:ext cx="16230600" cy="8229600"/>
            <a:chOff x="0" y="0"/>
            <a:chExt cx="4274726" cy="2167467"/>
          </a:xfrm>
        </p:grpSpPr>
        <p:sp>
          <p:nvSpPr>
            <p:cNvPr name="Freeform 10" id="10"/>
            <p:cNvSpPr/>
            <p:nvPr/>
          </p:nvSpPr>
          <p:spPr>
            <a:xfrm flipH="false" flipV="false" rot="0">
              <a:off x="0" y="0"/>
              <a:ext cx="4274726" cy="2167467"/>
            </a:xfrm>
            <a:custGeom>
              <a:avLst/>
              <a:gdLst/>
              <a:ahLst/>
              <a:cxnLst/>
              <a:rect r="r" b="b" t="t" l="l"/>
              <a:pathLst>
                <a:path h="2167467" w="4274726">
                  <a:moveTo>
                    <a:pt x="0" y="0"/>
                  </a:moveTo>
                  <a:lnTo>
                    <a:pt x="4274726" y="0"/>
                  </a:lnTo>
                  <a:lnTo>
                    <a:pt x="4274726" y="2167467"/>
                  </a:lnTo>
                  <a:lnTo>
                    <a:pt x="0" y="2167467"/>
                  </a:lnTo>
                  <a:close/>
                </a:path>
              </a:pathLst>
            </a:custGeom>
            <a:solidFill>
              <a:srgbClr val="FFFFFF"/>
            </a:solidFill>
          </p:spPr>
        </p:sp>
        <p:sp>
          <p:nvSpPr>
            <p:cNvPr name="TextBox 11" id="11"/>
            <p:cNvSpPr txBox="true"/>
            <p:nvPr/>
          </p:nvSpPr>
          <p:spPr>
            <a:xfrm>
              <a:off x="0" y="-38100"/>
              <a:ext cx="4274726" cy="2205567"/>
            </a:xfrm>
            <a:prstGeom prst="rect">
              <a:avLst/>
            </a:prstGeom>
          </p:spPr>
          <p:txBody>
            <a:bodyPr anchor="ctr" rtlCol="false" tIns="50800" lIns="50800" bIns="50800" rIns="50800"/>
            <a:lstStyle/>
            <a:p>
              <a:pPr algn="ctr">
                <a:lnSpc>
                  <a:spcPts val="2330"/>
                </a:lnSpc>
              </a:pPr>
            </a:p>
          </p:txBody>
        </p:sp>
      </p:grpSp>
      <p:grpSp>
        <p:nvGrpSpPr>
          <p:cNvPr name="Group 12" id="12"/>
          <p:cNvGrpSpPr/>
          <p:nvPr/>
        </p:nvGrpSpPr>
        <p:grpSpPr>
          <a:xfrm rot="0">
            <a:off x="7239537" y="6607060"/>
            <a:ext cx="10038813" cy="727862"/>
            <a:chOff x="0" y="0"/>
            <a:chExt cx="2643967" cy="191700"/>
          </a:xfrm>
        </p:grpSpPr>
        <p:sp>
          <p:nvSpPr>
            <p:cNvPr name="Freeform 13" id="13"/>
            <p:cNvSpPr/>
            <p:nvPr/>
          </p:nvSpPr>
          <p:spPr>
            <a:xfrm flipH="false" flipV="false" rot="0">
              <a:off x="0" y="0"/>
              <a:ext cx="2643967" cy="191700"/>
            </a:xfrm>
            <a:custGeom>
              <a:avLst/>
              <a:gdLst/>
              <a:ahLst/>
              <a:cxnLst/>
              <a:rect r="r" b="b" t="t" l="l"/>
              <a:pathLst>
                <a:path h="191700" w="2643967">
                  <a:moveTo>
                    <a:pt x="0" y="0"/>
                  </a:moveTo>
                  <a:lnTo>
                    <a:pt x="2643967" y="0"/>
                  </a:lnTo>
                  <a:lnTo>
                    <a:pt x="2643967" y="191700"/>
                  </a:lnTo>
                  <a:lnTo>
                    <a:pt x="0" y="191700"/>
                  </a:lnTo>
                  <a:close/>
                </a:path>
              </a:pathLst>
            </a:custGeom>
            <a:solidFill>
              <a:srgbClr val="F79421"/>
            </a:solidFill>
          </p:spPr>
        </p:sp>
        <p:sp>
          <p:nvSpPr>
            <p:cNvPr name="TextBox 14" id="14"/>
            <p:cNvSpPr txBox="true"/>
            <p:nvPr/>
          </p:nvSpPr>
          <p:spPr>
            <a:xfrm>
              <a:off x="0" y="-38100"/>
              <a:ext cx="2643967" cy="229800"/>
            </a:xfrm>
            <a:prstGeom prst="rect">
              <a:avLst/>
            </a:prstGeom>
          </p:spPr>
          <p:txBody>
            <a:bodyPr anchor="ctr" rtlCol="false" tIns="50800" lIns="50800" bIns="50800" rIns="50800"/>
            <a:lstStyle/>
            <a:p>
              <a:pPr algn="ctr">
                <a:lnSpc>
                  <a:spcPts val="2659"/>
                </a:lnSpc>
              </a:pPr>
            </a:p>
          </p:txBody>
        </p:sp>
      </p:grpSp>
      <p:grpSp>
        <p:nvGrpSpPr>
          <p:cNvPr name="Group 15" id="15"/>
          <p:cNvGrpSpPr/>
          <p:nvPr/>
        </p:nvGrpSpPr>
        <p:grpSpPr>
          <a:xfrm rot="0">
            <a:off x="1198133" y="1246542"/>
            <a:ext cx="5033578" cy="7793915"/>
            <a:chOff x="0" y="0"/>
            <a:chExt cx="6711437" cy="10391887"/>
          </a:xfrm>
        </p:grpSpPr>
        <p:pic>
          <p:nvPicPr>
            <p:cNvPr name="Picture 16" id="16"/>
            <p:cNvPicPr>
              <a:picLocks noChangeAspect="true"/>
            </p:cNvPicPr>
            <p:nvPr/>
          </p:nvPicPr>
          <p:blipFill>
            <a:blip r:embed="rId3"/>
            <a:srcRect l="17708" t="0" r="17708" b="0"/>
            <a:stretch>
              <a:fillRect/>
            </a:stretch>
          </p:blipFill>
          <p:spPr>
            <a:xfrm flipH="false" flipV="false">
              <a:off x="0" y="0"/>
              <a:ext cx="6711437" cy="10391887"/>
            </a:xfrm>
            <a:prstGeom prst="rect">
              <a:avLst/>
            </a:prstGeom>
          </p:spPr>
        </p:pic>
      </p:grpSp>
      <p:sp>
        <p:nvSpPr>
          <p:cNvPr name="Freeform 17" id="17"/>
          <p:cNvSpPr/>
          <p:nvPr/>
        </p:nvSpPr>
        <p:spPr>
          <a:xfrm flipH="false" flipV="false" rot="0">
            <a:off x="15165521" y="8115994"/>
            <a:ext cx="1024802" cy="256200"/>
          </a:xfrm>
          <a:custGeom>
            <a:avLst/>
            <a:gdLst/>
            <a:ahLst/>
            <a:cxnLst/>
            <a:rect r="r" b="b" t="t" l="l"/>
            <a:pathLst>
              <a:path h="256200" w="1024802">
                <a:moveTo>
                  <a:pt x="0" y="0"/>
                </a:moveTo>
                <a:lnTo>
                  <a:pt x="1024802" y="0"/>
                </a:lnTo>
                <a:lnTo>
                  <a:pt x="1024802" y="256201"/>
                </a:lnTo>
                <a:lnTo>
                  <a:pt x="0" y="2562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8" id="18"/>
          <p:cNvSpPr/>
          <p:nvPr/>
        </p:nvSpPr>
        <p:spPr>
          <a:xfrm flipH="false" flipV="false" rot="0">
            <a:off x="13360867" y="1972317"/>
            <a:ext cx="762168" cy="671642"/>
          </a:xfrm>
          <a:custGeom>
            <a:avLst/>
            <a:gdLst/>
            <a:ahLst/>
            <a:cxnLst/>
            <a:rect r="r" b="b" t="t" l="l"/>
            <a:pathLst>
              <a:path h="671642" w="762168">
                <a:moveTo>
                  <a:pt x="0" y="0"/>
                </a:moveTo>
                <a:lnTo>
                  <a:pt x="762167" y="0"/>
                </a:lnTo>
                <a:lnTo>
                  <a:pt x="762167" y="671642"/>
                </a:lnTo>
                <a:lnTo>
                  <a:pt x="0" y="671642"/>
                </a:lnTo>
                <a:lnTo>
                  <a:pt x="0" y="0"/>
                </a:lnTo>
                <a:close/>
              </a:path>
            </a:pathLst>
          </a:custGeom>
          <a:blipFill>
            <a:blip r:embed="rId6"/>
            <a:stretch>
              <a:fillRect l="0" t="-34756" r="0" b="-6950"/>
            </a:stretch>
          </a:blipFill>
        </p:spPr>
      </p:sp>
      <p:sp>
        <p:nvSpPr>
          <p:cNvPr name="Freeform 19" id="19"/>
          <p:cNvSpPr/>
          <p:nvPr/>
        </p:nvSpPr>
        <p:spPr>
          <a:xfrm flipH="false" flipV="false" rot="0">
            <a:off x="14342109" y="2028419"/>
            <a:ext cx="850587" cy="696418"/>
          </a:xfrm>
          <a:custGeom>
            <a:avLst/>
            <a:gdLst/>
            <a:ahLst/>
            <a:cxnLst/>
            <a:rect r="r" b="b" t="t" l="l"/>
            <a:pathLst>
              <a:path h="696418" w="850587">
                <a:moveTo>
                  <a:pt x="0" y="0"/>
                </a:moveTo>
                <a:lnTo>
                  <a:pt x="850587" y="0"/>
                </a:lnTo>
                <a:lnTo>
                  <a:pt x="850587" y="696418"/>
                </a:lnTo>
                <a:lnTo>
                  <a:pt x="0" y="696418"/>
                </a:lnTo>
                <a:lnTo>
                  <a:pt x="0" y="0"/>
                </a:lnTo>
                <a:close/>
              </a:path>
            </a:pathLst>
          </a:custGeom>
          <a:blipFill>
            <a:blip r:embed="rId7"/>
            <a:stretch>
              <a:fillRect l="0" t="0" r="0" b="0"/>
            </a:stretch>
          </a:blipFill>
        </p:spPr>
      </p:sp>
      <p:sp>
        <p:nvSpPr>
          <p:cNvPr name="Freeform 20" id="20"/>
          <p:cNvSpPr/>
          <p:nvPr/>
        </p:nvSpPr>
        <p:spPr>
          <a:xfrm flipH="false" flipV="false" rot="0">
            <a:off x="10714448" y="1961028"/>
            <a:ext cx="739033" cy="739033"/>
          </a:xfrm>
          <a:custGeom>
            <a:avLst/>
            <a:gdLst/>
            <a:ahLst/>
            <a:cxnLst/>
            <a:rect r="r" b="b" t="t" l="l"/>
            <a:pathLst>
              <a:path h="739033" w="739033">
                <a:moveTo>
                  <a:pt x="0" y="0"/>
                </a:moveTo>
                <a:lnTo>
                  <a:pt x="739033" y="0"/>
                </a:lnTo>
                <a:lnTo>
                  <a:pt x="739033" y="739033"/>
                </a:lnTo>
                <a:lnTo>
                  <a:pt x="0" y="739033"/>
                </a:lnTo>
                <a:lnTo>
                  <a:pt x="0" y="0"/>
                </a:lnTo>
                <a:close/>
              </a:path>
            </a:pathLst>
          </a:custGeom>
          <a:blipFill>
            <a:blip r:embed="rId8"/>
            <a:stretch>
              <a:fillRect l="0" t="0" r="0" b="0"/>
            </a:stretch>
          </a:blipFill>
        </p:spPr>
      </p:sp>
      <p:sp>
        <p:nvSpPr>
          <p:cNvPr name="Freeform 21" id="21"/>
          <p:cNvSpPr/>
          <p:nvPr/>
        </p:nvSpPr>
        <p:spPr>
          <a:xfrm flipH="false" flipV="false" rot="0">
            <a:off x="16330125" y="1950684"/>
            <a:ext cx="596404" cy="805479"/>
          </a:xfrm>
          <a:custGeom>
            <a:avLst/>
            <a:gdLst/>
            <a:ahLst/>
            <a:cxnLst/>
            <a:rect r="r" b="b" t="t" l="l"/>
            <a:pathLst>
              <a:path h="805479" w="596404">
                <a:moveTo>
                  <a:pt x="0" y="0"/>
                </a:moveTo>
                <a:lnTo>
                  <a:pt x="596404" y="0"/>
                </a:lnTo>
                <a:lnTo>
                  <a:pt x="596404" y="805479"/>
                </a:lnTo>
                <a:lnTo>
                  <a:pt x="0" y="805479"/>
                </a:lnTo>
                <a:lnTo>
                  <a:pt x="0" y="0"/>
                </a:lnTo>
                <a:close/>
              </a:path>
            </a:pathLst>
          </a:custGeom>
          <a:blipFill>
            <a:blip r:embed="rId9"/>
            <a:stretch>
              <a:fillRect l="0" t="0" r="-239052" b="0"/>
            </a:stretch>
          </a:blipFill>
        </p:spPr>
      </p:sp>
      <p:sp>
        <p:nvSpPr>
          <p:cNvPr name="Freeform 22" id="22"/>
          <p:cNvSpPr/>
          <p:nvPr/>
        </p:nvSpPr>
        <p:spPr>
          <a:xfrm flipH="false" flipV="false" rot="0">
            <a:off x="15411771" y="1916215"/>
            <a:ext cx="700548" cy="783846"/>
          </a:xfrm>
          <a:custGeom>
            <a:avLst/>
            <a:gdLst/>
            <a:ahLst/>
            <a:cxnLst/>
            <a:rect r="r" b="b" t="t" l="l"/>
            <a:pathLst>
              <a:path h="783846" w="700548">
                <a:moveTo>
                  <a:pt x="0" y="0"/>
                </a:moveTo>
                <a:lnTo>
                  <a:pt x="700549" y="0"/>
                </a:lnTo>
                <a:lnTo>
                  <a:pt x="700549" y="783846"/>
                </a:lnTo>
                <a:lnTo>
                  <a:pt x="0" y="783846"/>
                </a:lnTo>
                <a:lnTo>
                  <a:pt x="0" y="0"/>
                </a:lnTo>
                <a:close/>
              </a:path>
            </a:pathLst>
          </a:custGeom>
          <a:blipFill>
            <a:blip r:embed="rId10"/>
            <a:stretch>
              <a:fillRect l="-30731" t="-19326" r="-25064" b="-19913"/>
            </a:stretch>
          </a:blipFill>
        </p:spPr>
      </p:sp>
      <p:sp>
        <p:nvSpPr>
          <p:cNvPr name="Freeform 23" id="23"/>
          <p:cNvSpPr/>
          <p:nvPr/>
        </p:nvSpPr>
        <p:spPr>
          <a:xfrm flipH="false" flipV="false" rot="0">
            <a:off x="7181132" y="2144592"/>
            <a:ext cx="1479842" cy="507480"/>
          </a:xfrm>
          <a:custGeom>
            <a:avLst/>
            <a:gdLst/>
            <a:ahLst/>
            <a:cxnLst/>
            <a:rect r="r" b="b" t="t" l="l"/>
            <a:pathLst>
              <a:path h="507480" w="1479842">
                <a:moveTo>
                  <a:pt x="0" y="0"/>
                </a:moveTo>
                <a:lnTo>
                  <a:pt x="1479842" y="0"/>
                </a:lnTo>
                <a:lnTo>
                  <a:pt x="1479842" y="507481"/>
                </a:lnTo>
                <a:lnTo>
                  <a:pt x="0" y="507481"/>
                </a:lnTo>
                <a:lnTo>
                  <a:pt x="0" y="0"/>
                </a:lnTo>
                <a:close/>
              </a:path>
            </a:pathLst>
          </a:custGeom>
          <a:blipFill>
            <a:blip r:embed="rId11"/>
            <a:stretch>
              <a:fillRect l="0" t="0" r="0" b="0"/>
            </a:stretch>
          </a:blipFill>
        </p:spPr>
      </p:sp>
      <p:sp>
        <p:nvSpPr>
          <p:cNvPr name="Freeform 24" id="24"/>
          <p:cNvSpPr/>
          <p:nvPr/>
        </p:nvSpPr>
        <p:spPr>
          <a:xfrm flipH="false" flipV="false" rot="0">
            <a:off x="12363204" y="1898346"/>
            <a:ext cx="893403" cy="835424"/>
          </a:xfrm>
          <a:custGeom>
            <a:avLst/>
            <a:gdLst/>
            <a:ahLst/>
            <a:cxnLst/>
            <a:rect r="r" b="b" t="t" l="l"/>
            <a:pathLst>
              <a:path h="835424" w="893403">
                <a:moveTo>
                  <a:pt x="0" y="0"/>
                </a:moveTo>
                <a:lnTo>
                  <a:pt x="893403" y="0"/>
                </a:lnTo>
                <a:lnTo>
                  <a:pt x="893403" y="835423"/>
                </a:lnTo>
                <a:lnTo>
                  <a:pt x="0" y="835423"/>
                </a:lnTo>
                <a:lnTo>
                  <a:pt x="0" y="0"/>
                </a:lnTo>
                <a:close/>
              </a:path>
            </a:pathLst>
          </a:custGeom>
          <a:blipFill>
            <a:blip r:embed="rId12"/>
            <a:stretch>
              <a:fillRect l="0" t="0" r="0" b="0"/>
            </a:stretch>
          </a:blipFill>
        </p:spPr>
      </p:sp>
      <p:sp>
        <p:nvSpPr>
          <p:cNvPr name="Freeform 25" id="25"/>
          <p:cNvSpPr/>
          <p:nvPr/>
        </p:nvSpPr>
        <p:spPr>
          <a:xfrm flipH="false" flipV="false" rot="0">
            <a:off x="8883849" y="2059227"/>
            <a:ext cx="1725824" cy="542635"/>
          </a:xfrm>
          <a:custGeom>
            <a:avLst/>
            <a:gdLst/>
            <a:ahLst/>
            <a:cxnLst/>
            <a:rect r="r" b="b" t="t" l="l"/>
            <a:pathLst>
              <a:path h="542635" w="1725824">
                <a:moveTo>
                  <a:pt x="0" y="0"/>
                </a:moveTo>
                <a:lnTo>
                  <a:pt x="1725824" y="0"/>
                </a:lnTo>
                <a:lnTo>
                  <a:pt x="1725824" y="542635"/>
                </a:lnTo>
                <a:lnTo>
                  <a:pt x="0" y="542635"/>
                </a:lnTo>
                <a:lnTo>
                  <a:pt x="0" y="0"/>
                </a:lnTo>
                <a:close/>
              </a:path>
            </a:pathLst>
          </a:custGeom>
          <a:blipFill>
            <a:blip r:embed="rId13"/>
            <a:stretch>
              <a:fillRect l="0" t="0" r="0" b="0"/>
            </a:stretch>
          </a:blipFill>
        </p:spPr>
      </p:sp>
      <p:sp>
        <p:nvSpPr>
          <p:cNvPr name="Freeform 26" id="26"/>
          <p:cNvSpPr/>
          <p:nvPr/>
        </p:nvSpPr>
        <p:spPr>
          <a:xfrm flipH="false" flipV="false" rot="0">
            <a:off x="11691361" y="1950684"/>
            <a:ext cx="567067" cy="812300"/>
          </a:xfrm>
          <a:custGeom>
            <a:avLst/>
            <a:gdLst/>
            <a:ahLst/>
            <a:cxnLst/>
            <a:rect r="r" b="b" t="t" l="l"/>
            <a:pathLst>
              <a:path h="812300" w="567067">
                <a:moveTo>
                  <a:pt x="0" y="0"/>
                </a:moveTo>
                <a:lnTo>
                  <a:pt x="567068" y="0"/>
                </a:lnTo>
                <a:lnTo>
                  <a:pt x="567068" y="812300"/>
                </a:lnTo>
                <a:lnTo>
                  <a:pt x="0" y="812300"/>
                </a:lnTo>
                <a:lnTo>
                  <a:pt x="0" y="0"/>
                </a:lnTo>
                <a:close/>
              </a:path>
            </a:pathLst>
          </a:custGeom>
          <a:blipFill>
            <a:blip r:embed="rId14"/>
            <a:stretch>
              <a:fillRect l="0" t="0" r="0" b="0"/>
            </a:stretch>
          </a:blipFill>
        </p:spPr>
      </p:sp>
      <p:sp>
        <p:nvSpPr>
          <p:cNvPr name="TextBox 27" id="27"/>
          <p:cNvSpPr txBox="true"/>
          <p:nvPr/>
        </p:nvSpPr>
        <p:spPr>
          <a:xfrm rot="0">
            <a:off x="7208889" y="3251256"/>
            <a:ext cx="7558513" cy="2867532"/>
          </a:xfrm>
          <a:prstGeom prst="rect">
            <a:avLst/>
          </a:prstGeom>
        </p:spPr>
        <p:txBody>
          <a:bodyPr anchor="t" rtlCol="false" tIns="0" lIns="0" bIns="0" rIns="0">
            <a:spAutoFit/>
          </a:bodyPr>
          <a:lstStyle/>
          <a:p>
            <a:pPr algn="l">
              <a:lnSpc>
                <a:spcPts val="11431"/>
              </a:lnSpc>
            </a:pPr>
            <a:r>
              <a:rPr lang="en-US" sz="9447">
                <a:solidFill>
                  <a:srgbClr val="4B90B8"/>
                </a:solidFill>
                <a:latin typeface="League Spartan"/>
              </a:rPr>
              <a:t>Marijuana/ </a:t>
            </a:r>
            <a:r>
              <a:rPr lang="en-US" sz="9447">
                <a:solidFill>
                  <a:srgbClr val="4B90B8"/>
                </a:solidFill>
                <a:latin typeface="League Spartan"/>
              </a:rPr>
              <a:t>Cannabis</a:t>
            </a:r>
          </a:p>
        </p:txBody>
      </p:sp>
      <p:sp>
        <p:nvSpPr>
          <p:cNvPr name="TextBox 28" id="28"/>
          <p:cNvSpPr txBox="true"/>
          <p:nvPr/>
        </p:nvSpPr>
        <p:spPr>
          <a:xfrm rot="0">
            <a:off x="7239537" y="8041696"/>
            <a:ext cx="4768450" cy="406703"/>
          </a:xfrm>
          <a:prstGeom prst="rect">
            <a:avLst/>
          </a:prstGeom>
        </p:spPr>
        <p:txBody>
          <a:bodyPr anchor="t" rtlCol="false" tIns="0" lIns="0" bIns="0" rIns="0">
            <a:spAutoFit/>
          </a:bodyPr>
          <a:lstStyle/>
          <a:p>
            <a:pPr algn="l">
              <a:lnSpc>
                <a:spcPts val="3308"/>
              </a:lnSpc>
            </a:pPr>
            <a:r>
              <a:rPr lang="en-US" sz="2363">
                <a:solidFill>
                  <a:srgbClr val="014575"/>
                </a:solidFill>
                <a:latin typeface="DM Sans"/>
              </a:rPr>
              <a:t>Community Prevention Toolkit</a:t>
            </a:r>
          </a:p>
        </p:txBody>
      </p:sp>
    </p:spTree>
  </p:cSld>
  <p:clrMapOvr>
    <a:masterClrMapping/>
  </p:clrMapOvr>
</p:sld>
</file>

<file path=ppt/slides/slide10.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4B90B8"/>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923925"/>
            <a:ext cx="17259300" cy="1966750"/>
          </a:xfrm>
          <a:prstGeom prst="rect">
            <a:avLst/>
          </a:prstGeom>
        </p:spPr>
        <p:txBody>
          <a:bodyPr anchor="t" rtlCol="false" tIns="0" lIns="0" bIns="0" rIns="0">
            <a:spAutoFit/>
          </a:bodyPr>
          <a:lstStyle/>
          <a:p>
            <a:pPr algn="l">
              <a:lnSpc>
                <a:spcPts val="7899"/>
              </a:lnSpc>
            </a:pPr>
            <a:r>
              <a:rPr lang="en-US" sz="5642">
                <a:solidFill>
                  <a:srgbClr val="014575"/>
                </a:solidFill>
                <a:latin typeface="League Spartan"/>
              </a:rPr>
              <a:t>LEGAL RAMIFICATIONS OF CONCENTRATED MARIJUANA USE FOR MINORS</a:t>
            </a:r>
          </a:p>
        </p:txBody>
      </p:sp>
      <p:sp>
        <p:nvSpPr>
          <p:cNvPr name="TextBox 6" id="6"/>
          <p:cNvSpPr txBox="true"/>
          <p:nvPr/>
        </p:nvSpPr>
        <p:spPr>
          <a:xfrm rot="0">
            <a:off x="1028700" y="3258393"/>
            <a:ext cx="16647830" cy="4724318"/>
          </a:xfrm>
          <a:prstGeom prst="rect">
            <a:avLst/>
          </a:prstGeom>
        </p:spPr>
        <p:txBody>
          <a:bodyPr anchor="t" rtlCol="false" tIns="0" lIns="0" bIns="0" rIns="0">
            <a:spAutoFit/>
          </a:bodyPr>
          <a:lstStyle/>
          <a:p>
            <a:pPr algn="l" marL="644907" indent="-322453" lvl="1">
              <a:lnSpc>
                <a:spcPts val="3435"/>
              </a:lnSpc>
              <a:buFont typeface="Arial"/>
              <a:buChar char="•"/>
            </a:pPr>
            <a:r>
              <a:rPr lang="en-US" sz="2987">
                <a:solidFill>
                  <a:srgbClr val="014575"/>
                </a:solidFill>
                <a:latin typeface="DM Sans"/>
              </a:rPr>
              <a:t>For a child under the age of 18 to be in possession of concentrated cannabis, it is a felony​.</a:t>
            </a:r>
          </a:p>
          <a:p>
            <a:pPr algn="l" marL="644907" indent="-322453" lvl="1">
              <a:lnSpc>
                <a:spcPts val="3435"/>
              </a:lnSpc>
              <a:buFont typeface="Arial"/>
              <a:buChar char="•"/>
            </a:pPr>
            <a:r>
              <a:rPr lang="en-US" sz="2987">
                <a:solidFill>
                  <a:srgbClr val="014575"/>
                </a:solidFill>
                <a:latin typeface="DM Sans"/>
              </a:rPr>
              <a:t>Concentrates are being found inside e-cigarettes and vape pens​.</a:t>
            </a:r>
          </a:p>
          <a:p>
            <a:pPr algn="l" marL="644907" indent="-322453" lvl="1">
              <a:lnSpc>
                <a:spcPts val="3435"/>
              </a:lnSpc>
              <a:buFont typeface="Arial"/>
              <a:buChar char="•"/>
            </a:pPr>
            <a:r>
              <a:rPr lang="en-US" sz="2987">
                <a:solidFill>
                  <a:srgbClr val="014575"/>
                </a:solidFill>
                <a:latin typeface="DM Sans"/>
              </a:rPr>
              <a:t>Most minors being charged are between the ages of 10-18​.</a:t>
            </a:r>
          </a:p>
          <a:p>
            <a:pPr algn="l" marL="644907" indent="-322453" lvl="1">
              <a:lnSpc>
                <a:spcPts val="3435"/>
              </a:lnSpc>
              <a:buFont typeface="Arial"/>
              <a:buChar char="•"/>
            </a:pPr>
            <a:r>
              <a:rPr lang="en-US" sz="2987">
                <a:solidFill>
                  <a:srgbClr val="014575"/>
                </a:solidFill>
                <a:latin typeface="DM Sans"/>
              </a:rPr>
              <a:t>The marijuana concentrates being collected are commercial concentrates​.</a:t>
            </a:r>
          </a:p>
          <a:p>
            <a:pPr algn="l" marL="644907" indent="-322453" lvl="1">
              <a:lnSpc>
                <a:spcPts val="3435"/>
              </a:lnSpc>
              <a:buFont typeface="Arial"/>
              <a:buChar char="•"/>
            </a:pPr>
            <a:r>
              <a:rPr lang="en-US" sz="2987">
                <a:solidFill>
                  <a:srgbClr val="014575"/>
                </a:solidFill>
                <a:latin typeface="DM Sans"/>
              </a:rPr>
              <a:t>Either coming from a dispensary or being manufactured somewhere​.</a:t>
            </a:r>
          </a:p>
          <a:p>
            <a:pPr algn="l" marL="644907" indent="-322453" lvl="1">
              <a:lnSpc>
                <a:spcPts val="3435"/>
              </a:lnSpc>
              <a:buFont typeface="Arial"/>
              <a:buChar char="•"/>
            </a:pPr>
            <a:r>
              <a:rPr lang="en-US" sz="2987">
                <a:solidFill>
                  <a:srgbClr val="014575"/>
                </a:solidFill>
                <a:latin typeface="DM Sans"/>
              </a:rPr>
              <a:t>All felony cases are referred to the District Attorney’s Office for review and could lead to:​</a:t>
            </a:r>
          </a:p>
          <a:p>
            <a:pPr algn="l" marL="1289814" indent="-429938" lvl="2">
              <a:lnSpc>
                <a:spcPts val="3435"/>
              </a:lnSpc>
              <a:buFont typeface="Arial"/>
              <a:buChar char="⚬"/>
            </a:pPr>
            <a:r>
              <a:rPr lang="en-US" sz="2987">
                <a:solidFill>
                  <a:srgbClr val="014575"/>
                </a:solidFill>
                <a:latin typeface="DM Sans"/>
              </a:rPr>
              <a:t>Court hearings​</a:t>
            </a:r>
          </a:p>
          <a:p>
            <a:pPr algn="l" marL="1289814" indent="-429938" lvl="2">
              <a:lnSpc>
                <a:spcPts val="3435"/>
              </a:lnSpc>
              <a:buFont typeface="Arial"/>
              <a:buChar char="⚬"/>
            </a:pPr>
            <a:r>
              <a:rPr lang="en-US" sz="2987">
                <a:solidFill>
                  <a:srgbClr val="014575"/>
                </a:solidFill>
                <a:latin typeface="DM Sans"/>
              </a:rPr>
              <a:t>Referrals and recommendations for substance abuse counseling or assessment​</a:t>
            </a:r>
          </a:p>
          <a:p>
            <a:pPr algn="l" marL="1289814" indent="-429938" lvl="2">
              <a:lnSpc>
                <a:spcPts val="3435"/>
              </a:lnSpc>
              <a:buFont typeface="Arial"/>
              <a:buChar char="⚬"/>
            </a:pPr>
            <a:r>
              <a:rPr lang="en-US" sz="2987">
                <a:solidFill>
                  <a:srgbClr val="014575"/>
                </a:solidFill>
                <a:latin typeface="DM Sans"/>
              </a:rPr>
              <a:t>Community service hours​</a:t>
            </a:r>
          </a:p>
          <a:p>
            <a:pPr algn="l" marL="1289814" indent="-429938" lvl="2">
              <a:lnSpc>
                <a:spcPts val="3435"/>
              </a:lnSpc>
              <a:buFont typeface="Arial"/>
              <a:buChar char="⚬"/>
            </a:pPr>
            <a:r>
              <a:rPr lang="en-US" sz="2987">
                <a:solidFill>
                  <a:srgbClr val="014575"/>
                </a:solidFill>
                <a:latin typeface="DM Sans"/>
              </a:rPr>
              <a:t>Meetings with a probation officer</a:t>
            </a:r>
          </a:p>
          <a:p>
            <a:pPr algn="l">
              <a:lnSpc>
                <a:spcPts val="3435"/>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98F44"/>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698F4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563672"/>
            <a:chOff x="0" y="0"/>
            <a:chExt cx="5497895" cy="2223355"/>
          </a:xfrm>
        </p:grpSpPr>
        <p:sp>
          <p:nvSpPr>
            <p:cNvPr name="Freeform 6" id="6"/>
            <p:cNvSpPr/>
            <p:nvPr/>
          </p:nvSpPr>
          <p:spPr>
            <a:xfrm flipH="false" flipV="false" rot="0">
              <a:off x="0" y="0"/>
              <a:ext cx="5497895" cy="2223355"/>
            </a:xfrm>
            <a:custGeom>
              <a:avLst/>
              <a:gdLst/>
              <a:ahLst/>
              <a:cxnLst/>
              <a:rect r="r" b="b" t="t" l="l"/>
              <a:pathLst>
                <a:path h="2223355" w="5497895">
                  <a:moveTo>
                    <a:pt x="0" y="0"/>
                  </a:moveTo>
                  <a:lnTo>
                    <a:pt x="5497895" y="0"/>
                  </a:lnTo>
                  <a:lnTo>
                    <a:pt x="5497895" y="2223355"/>
                  </a:lnTo>
                  <a:lnTo>
                    <a:pt x="0" y="2223355"/>
                  </a:lnTo>
                  <a:close/>
                </a:path>
              </a:pathLst>
            </a:custGeom>
            <a:solidFill>
              <a:srgbClr val="4B90B8"/>
            </a:solidFill>
          </p:spPr>
        </p:sp>
        <p:sp>
          <p:nvSpPr>
            <p:cNvPr name="TextBox 7" id="7"/>
            <p:cNvSpPr txBox="true"/>
            <p:nvPr/>
          </p:nvSpPr>
          <p:spPr>
            <a:xfrm>
              <a:off x="0" y="-38100"/>
              <a:ext cx="5497895" cy="2261455"/>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CANNABIS USE AMONG YOUTH​</a:t>
            </a:r>
          </a:p>
        </p:txBody>
      </p:sp>
      <p:sp>
        <p:nvSpPr>
          <p:cNvPr name="TextBox 9" id="9"/>
          <p:cNvSpPr txBox="true"/>
          <p:nvPr/>
        </p:nvSpPr>
        <p:spPr>
          <a:xfrm rot="0">
            <a:off x="1579093" y="3000375"/>
            <a:ext cx="15147239" cy="5832476"/>
          </a:xfrm>
          <a:prstGeom prst="rect">
            <a:avLst/>
          </a:prstGeom>
        </p:spPr>
        <p:txBody>
          <a:bodyPr anchor="t" rtlCol="false" tIns="0" lIns="0" bIns="0" rIns="0">
            <a:spAutoFit/>
          </a:bodyPr>
          <a:lstStyle/>
          <a:p>
            <a:pPr algn="l" marL="539748" indent="-269874" lvl="1">
              <a:lnSpc>
                <a:spcPts val="4249"/>
              </a:lnSpc>
              <a:buFont typeface="Arial"/>
              <a:buChar char="•"/>
            </a:pPr>
            <a:r>
              <a:rPr lang="en-US" sz="2499">
                <a:solidFill>
                  <a:srgbClr val="FFFFFF"/>
                </a:solidFill>
                <a:latin typeface="DM Sans"/>
              </a:rPr>
              <a:t>In Nevada, 1 in 5 high school students currently use cannabis​.</a:t>
            </a:r>
          </a:p>
          <a:p>
            <a:pPr algn="l" marL="539748" indent="-269874" lvl="1">
              <a:lnSpc>
                <a:spcPts val="4249"/>
              </a:lnSpc>
              <a:buFont typeface="Arial"/>
              <a:buChar char="•"/>
            </a:pPr>
            <a:r>
              <a:rPr lang="en-US" sz="2499">
                <a:solidFill>
                  <a:srgbClr val="FFFFFF"/>
                </a:solidFill>
                <a:latin typeface="DM Sans"/>
              </a:rPr>
              <a:t>Research shows</a:t>
            </a:r>
            <a:r>
              <a:rPr lang="en-US" sz="2499">
                <a:solidFill>
                  <a:srgbClr val="FFFFFF"/>
                </a:solidFill>
                <a:latin typeface="DM Sans"/>
              </a:rPr>
              <a:t> that about 1 in 10 marijuana users will become addicted. When individuals begin using cannabis before the age of 18, that number rises to 1 in 6.​</a:t>
            </a:r>
          </a:p>
          <a:p>
            <a:pPr algn="l" marL="539748" indent="-269874" lvl="1">
              <a:lnSpc>
                <a:spcPts val="4249"/>
              </a:lnSpc>
              <a:buFont typeface="Arial"/>
              <a:buChar char="•"/>
            </a:pPr>
            <a:r>
              <a:rPr lang="en-US" sz="2499">
                <a:solidFill>
                  <a:srgbClr val="FFFFFF"/>
                </a:solidFill>
                <a:latin typeface="DM Sans"/>
              </a:rPr>
              <a:t>Cannabis use may cause damage and physical changes to a teen's brain. As brain development continues until around their mid 20s, this damage can be permanent.​</a:t>
            </a:r>
          </a:p>
          <a:p>
            <a:pPr algn="l" marL="539748" indent="-269874" lvl="1">
              <a:lnSpc>
                <a:spcPts val="4249"/>
              </a:lnSpc>
              <a:buFont typeface="Arial"/>
              <a:buChar char="•"/>
            </a:pPr>
            <a:r>
              <a:rPr lang="en-US" sz="2499">
                <a:solidFill>
                  <a:srgbClr val="FFFFFF"/>
                </a:solidFill>
                <a:latin typeface="DM Sans"/>
              </a:rPr>
              <a:t>Studies</a:t>
            </a:r>
            <a:r>
              <a:rPr lang="en-US" sz="2499">
                <a:solidFill>
                  <a:srgbClr val="FFFFFF"/>
                </a:solidFill>
                <a:latin typeface="DM Sans"/>
              </a:rPr>
              <a:t> have revealed marijuana could lower teens' IQ. Students who use marijuana products regularly may have trouble concentrating, solving problems, learning new information, retaining information and new memories, paying attention and new memories, paying attention, and processing thoughts.​</a:t>
            </a:r>
          </a:p>
          <a:p>
            <a:pPr algn="l" marL="539748" indent="-269874" lvl="1">
              <a:lnSpc>
                <a:spcPts val="4249"/>
              </a:lnSpc>
              <a:buFont typeface="Arial"/>
              <a:buChar char="•"/>
            </a:pPr>
            <a:r>
              <a:rPr lang="en-US" sz="2499">
                <a:solidFill>
                  <a:srgbClr val="FFFFFF"/>
                </a:solidFill>
                <a:latin typeface="DM Sans"/>
              </a:rPr>
              <a:t>Studies show that the</a:t>
            </a:r>
            <a:r>
              <a:rPr lang="en-US" sz="2499">
                <a:solidFill>
                  <a:srgbClr val="FFFFFF"/>
                </a:solidFill>
                <a:latin typeface="DM Sans"/>
              </a:rPr>
              <a:t> top reasons why students use marijuana are to know what it's like, peer pressure, boredom, to feel better, and just to get high.</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698F44"/>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832059"/>
            <a:chOff x="0" y="0"/>
            <a:chExt cx="7960707" cy="6442746"/>
          </a:xfrm>
        </p:grpSpPr>
        <p:pic>
          <p:nvPicPr>
            <p:cNvPr name="Picture 11" id="11"/>
            <p:cNvPicPr>
              <a:picLocks noChangeAspect="true"/>
            </p:cNvPicPr>
            <p:nvPr/>
          </p:nvPicPr>
          <p:blipFill>
            <a:blip r:embed="rId5"/>
            <a:srcRect l="0" t="0" r="17677" b="0"/>
            <a:stretch>
              <a:fillRect/>
            </a:stretch>
          </p:blipFill>
          <p:spPr>
            <a:xfrm flipH="false" flipV="false">
              <a:off x="0" y="0"/>
              <a:ext cx="7960707" cy="6442746"/>
            </a:xfrm>
            <a:prstGeom prst="rect">
              <a:avLst/>
            </a:prstGeom>
          </p:spPr>
        </p:pic>
      </p:grpSp>
      <p:sp>
        <p:nvSpPr>
          <p:cNvPr name="TextBox 12" id="12"/>
          <p:cNvSpPr txBox="true"/>
          <p:nvPr/>
        </p:nvSpPr>
        <p:spPr>
          <a:xfrm rot="0">
            <a:off x="1028700" y="3830355"/>
            <a:ext cx="9769901" cy="2959102"/>
          </a:xfrm>
          <a:prstGeom prst="rect">
            <a:avLst/>
          </a:prstGeom>
        </p:spPr>
        <p:txBody>
          <a:bodyPr anchor="t" rtlCol="false" tIns="0" lIns="0" bIns="0" rIns="0">
            <a:spAutoFit/>
          </a:bodyPr>
          <a:lstStyle/>
          <a:p>
            <a:pPr algn="l" marL="755642" indent="-377821" lvl="1">
              <a:lnSpc>
                <a:spcPts val="5949"/>
              </a:lnSpc>
              <a:buFont typeface="Arial"/>
              <a:buChar char="•"/>
            </a:pPr>
            <a:r>
              <a:rPr lang="en-US" sz="3499">
                <a:solidFill>
                  <a:srgbClr val="FFFFFF"/>
                </a:solidFill>
                <a:latin typeface="DM Sans"/>
              </a:rPr>
              <a:t>Relati</a:t>
            </a:r>
            <a:r>
              <a:rPr lang="en-US" sz="3499">
                <a:solidFill>
                  <a:srgbClr val="FFFFFF"/>
                </a:solidFill>
                <a:latin typeface="DM Sans"/>
              </a:rPr>
              <a:t>onships​</a:t>
            </a:r>
          </a:p>
          <a:p>
            <a:pPr algn="l" marL="755642" indent="-377821" lvl="1">
              <a:lnSpc>
                <a:spcPts val="5949"/>
              </a:lnSpc>
              <a:buFont typeface="Arial"/>
              <a:buChar char="•"/>
            </a:pPr>
            <a:r>
              <a:rPr lang="en-US" sz="3499">
                <a:solidFill>
                  <a:srgbClr val="FFFFFF"/>
                </a:solidFill>
                <a:latin typeface="DM Sans"/>
              </a:rPr>
              <a:t>W</a:t>
            </a:r>
            <a:r>
              <a:rPr lang="en-US" sz="3499">
                <a:solidFill>
                  <a:srgbClr val="FFFFFF"/>
                </a:solidFill>
                <a:latin typeface="DM Sans"/>
              </a:rPr>
              <a:t>ork/School​</a:t>
            </a:r>
          </a:p>
          <a:p>
            <a:pPr algn="l" marL="755642" indent="-377821" lvl="1">
              <a:lnSpc>
                <a:spcPts val="5949"/>
              </a:lnSpc>
              <a:buFont typeface="Arial"/>
              <a:buChar char="•"/>
            </a:pPr>
            <a:r>
              <a:rPr lang="en-US" sz="3499">
                <a:solidFill>
                  <a:srgbClr val="FFFFFF"/>
                </a:solidFill>
                <a:latin typeface="DM Sans"/>
              </a:rPr>
              <a:t>P</a:t>
            </a:r>
            <a:r>
              <a:rPr lang="en-US" sz="3499">
                <a:solidFill>
                  <a:srgbClr val="FFFFFF"/>
                </a:solidFill>
                <a:latin typeface="DM Sans"/>
              </a:rPr>
              <a:t>hysical Health​</a:t>
            </a:r>
          </a:p>
          <a:p>
            <a:pPr algn="l" marL="755642" indent="-377821" lvl="1">
              <a:lnSpc>
                <a:spcPts val="5949"/>
              </a:lnSpc>
              <a:buFont typeface="Arial"/>
              <a:buChar char="•"/>
            </a:pPr>
            <a:r>
              <a:rPr lang="en-US" sz="3499">
                <a:solidFill>
                  <a:srgbClr val="FFFFFF"/>
                </a:solidFill>
                <a:latin typeface="DM Sans"/>
              </a:rPr>
              <a:t>Men</a:t>
            </a:r>
            <a:r>
              <a:rPr lang="en-US" sz="3499">
                <a:solidFill>
                  <a:srgbClr val="FFFFFF"/>
                </a:solidFill>
                <a:latin typeface="DM Sans"/>
              </a:rPr>
              <a:t>tal Health</a:t>
            </a:r>
          </a:p>
        </p:txBody>
      </p:sp>
      <p:sp>
        <p:nvSpPr>
          <p:cNvPr name="TextBox 13" id="13"/>
          <p:cNvSpPr txBox="true"/>
          <p:nvPr/>
        </p:nvSpPr>
        <p:spPr>
          <a:xfrm rot="0">
            <a:off x="1008346" y="1520470"/>
            <a:ext cx="16600760" cy="1473961"/>
          </a:xfrm>
          <a:prstGeom prst="rect">
            <a:avLst/>
          </a:prstGeom>
        </p:spPr>
        <p:txBody>
          <a:bodyPr anchor="t" rtlCol="false" tIns="0" lIns="0" bIns="0" rIns="0">
            <a:spAutoFit/>
          </a:bodyPr>
          <a:lstStyle/>
          <a:p>
            <a:pPr algn="l">
              <a:lnSpc>
                <a:spcPts val="5908"/>
              </a:lnSpc>
            </a:pPr>
            <a:r>
              <a:rPr lang="en-US" sz="4220">
                <a:solidFill>
                  <a:srgbClr val="FFFFFF"/>
                </a:solidFill>
                <a:latin typeface="League Spartan"/>
              </a:rPr>
              <a:t>IN YOUR OPINION, WHAT ARE SOME WAYS MARIJUANA CAN AFFECT THE FOLLOWING?</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pic>
          <p:nvPicPr>
            <p:cNvPr name="Picture 7" id="7"/>
            <p:cNvPicPr>
              <a:picLocks noChangeAspect="true"/>
            </p:cNvPicPr>
            <p:nvPr/>
          </p:nvPicPr>
          <p:blipFill>
            <a:blip r:embed="rId4"/>
            <a:srcRect l="34547" t="0" r="34547" b="0"/>
            <a:stretch>
              <a:fillRect/>
            </a:stretch>
          </p:blipFill>
          <p:spPr>
            <a:xfrm flipH="false" flipV="false">
              <a:off x="0" y="0"/>
              <a:ext cx="7315040" cy="9224236"/>
            </a:xfrm>
            <a:prstGeom prst="rect">
              <a:avLst/>
            </a:prstGeom>
          </p:spPr>
        </p:pic>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7403657" y="3948756"/>
            <a:ext cx="9855643" cy="4496011"/>
          </a:xfrm>
          <a:prstGeom prst="rect">
            <a:avLst/>
          </a:prstGeom>
        </p:spPr>
        <p:txBody>
          <a:bodyPr anchor="t" rtlCol="false" tIns="0" lIns="0" bIns="0" rIns="0">
            <a:spAutoFit/>
          </a:bodyPr>
          <a:lstStyle/>
          <a:p>
            <a:pPr algn="l">
              <a:lnSpc>
                <a:spcPts val="4519"/>
              </a:lnSpc>
            </a:pPr>
            <a:r>
              <a:rPr lang="en-US" sz="2658">
                <a:solidFill>
                  <a:srgbClr val="014575"/>
                </a:solidFill>
                <a:latin typeface="DM Sans"/>
              </a:rPr>
              <a:t>THC releases dopamine into the brain whether it is smoked or ingested allowing us to feel the high. It goes through the bloodstream before it reaches the brain. Depending on how it was consumed (whether smoked or eaten), the time for the effects to hit and how long they last varies.​</a:t>
            </a:r>
          </a:p>
          <a:p>
            <a:pPr algn="l">
              <a:lnSpc>
                <a:spcPts val="4519"/>
              </a:lnSpc>
            </a:pPr>
          </a:p>
          <a:p>
            <a:pPr algn="l">
              <a:lnSpc>
                <a:spcPts val="4519"/>
              </a:lnSpc>
            </a:pPr>
            <a:r>
              <a:rPr lang="en-US" sz="2658">
                <a:solidFill>
                  <a:srgbClr val="014575"/>
                </a:solidFill>
                <a:latin typeface="DM Sans"/>
              </a:rPr>
              <a:t>The similarity in chemicals allows the body to recognize the drug which allows it to alter our brain.​</a:t>
            </a:r>
          </a:p>
        </p:txBody>
      </p:sp>
      <p:sp>
        <p:nvSpPr>
          <p:cNvPr name="TextBox 12" id="12"/>
          <p:cNvSpPr txBox="true"/>
          <p:nvPr/>
        </p:nvSpPr>
        <p:spPr>
          <a:xfrm rot="0">
            <a:off x="7403657" y="1144326"/>
            <a:ext cx="9855643" cy="2508603"/>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NOW I KNOW THE LEGALITIES OF IT, BUT HOW DOES IT WORK? WHAT ARE THE RISKS?</a:t>
            </a:r>
          </a:p>
        </p:txBody>
      </p:sp>
      <p:grpSp>
        <p:nvGrpSpPr>
          <p:cNvPr name="Group 13" id="13"/>
          <p:cNvGrpSpPr/>
          <p:nvPr/>
        </p:nvGrpSpPr>
        <p:grpSpPr>
          <a:xfrm rot="0">
            <a:off x="1008346" y="1526590"/>
            <a:ext cx="5506634" cy="6918177"/>
            <a:chOff x="0" y="0"/>
            <a:chExt cx="1450307" cy="1822071"/>
          </a:xfrm>
        </p:grpSpPr>
        <p:sp>
          <p:nvSpPr>
            <p:cNvPr name="Freeform 14" id="14"/>
            <p:cNvSpPr/>
            <p:nvPr/>
          </p:nvSpPr>
          <p:spPr>
            <a:xfrm flipH="false" flipV="false" rot="0">
              <a:off x="0" y="0"/>
              <a:ext cx="1450307" cy="1822071"/>
            </a:xfrm>
            <a:custGeom>
              <a:avLst/>
              <a:gdLst/>
              <a:ahLst/>
              <a:cxnLst/>
              <a:rect r="r" b="b" t="t" l="l"/>
              <a:pathLst>
                <a:path h="1822071" w="1450307">
                  <a:moveTo>
                    <a:pt x="0" y="0"/>
                  </a:moveTo>
                  <a:lnTo>
                    <a:pt x="1450307" y="0"/>
                  </a:lnTo>
                  <a:lnTo>
                    <a:pt x="1450307" y="1822071"/>
                  </a:lnTo>
                  <a:lnTo>
                    <a:pt x="0" y="1822071"/>
                  </a:lnTo>
                  <a:close/>
                </a:path>
              </a:pathLst>
            </a:custGeom>
            <a:solidFill>
              <a:srgbClr val="698F44"/>
            </a:solidFill>
          </p:spPr>
        </p:sp>
        <p:sp>
          <p:nvSpPr>
            <p:cNvPr name="TextBox 15" id="15"/>
            <p:cNvSpPr txBox="true"/>
            <p:nvPr/>
          </p:nvSpPr>
          <p:spPr>
            <a:xfrm>
              <a:off x="0" y="-38100"/>
              <a:ext cx="1450307" cy="1860171"/>
            </a:xfrm>
            <a:prstGeom prst="rect">
              <a:avLst/>
            </a:prstGeom>
          </p:spPr>
          <p:txBody>
            <a:bodyPr anchor="ctr" rtlCol="false" tIns="50800" lIns="50800" bIns="50800" rIns="50800"/>
            <a:lstStyle/>
            <a:p>
              <a:pPr algn="ctr">
                <a:lnSpc>
                  <a:spcPts val="2659"/>
                </a:lnSpc>
              </a:pPr>
            </a:p>
          </p:txBody>
        </p:sp>
      </p:grpSp>
      <p:sp>
        <p:nvSpPr>
          <p:cNvPr name="Freeform 16" id="16"/>
          <p:cNvSpPr/>
          <p:nvPr/>
        </p:nvSpPr>
        <p:spPr>
          <a:xfrm flipH="false" flipV="false" rot="0">
            <a:off x="4133499" y="1960269"/>
            <a:ext cx="2082922" cy="6052604"/>
          </a:xfrm>
          <a:custGeom>
            <a:avLst/>
            <a:gdLst/>
            <a:ahLst/>
            <a:cxnLst/>
            <a:rect r="r" b="b" t="t" l="l"/>
            <a:pathLst>
              <a:path h="6052604" w="2082922">
                <a:moveTo>
                  <a:pt x="0" y="0"/>
                </a:moveTo>
                <a:lnTo>
                  <a:pt x="2082921" y="0"/>
                </a:lnTo>
                <a:lnTo>
                  <a:pt x="2082921" y="6052604"/>
                </a:lnTo>
                <a:lnTo>
                  <a:pt x="0" y="6052604"/>
                </a:lnTo>
                <a:lnTo>
                  <a:pt x="0" y="0"/>
                </a:lnTo>
                <a:close/>
              </a:path>
            </a:pathLst>
          </a:custGeom>
          <a:blipFill>
            <a:blip r:embed="rId5"/>
            <a:stretch>
              <a:fillRect l="-179536" t="0" r="-20528" b="0"/>
            </a:stretch>
          </a:blipFill>
        </p:spPr>
      </p:sp>
      <p:sp>
        <p:nvSpPr>
          <p:cNvPr name="Freeform 17" id="17"/>
          <p:cNvSpPr/>
          <p:nvPr/>
        </p:nvSpPr>
        <p:spPr>
          <a:xfrm flipH="false" flipV="false" rot="0">
            <a:off x="1296658" y="1956553"/>
            <a:ext cx="2836840" cy="6056319"/>
          </a:xfrm>
          <a:custGeom>
            <a:avLst/>
            <a:gdLst/>
            <a:ahLst/>
            <a:cxnLst/>
            <a:rect r="r" b="b" t="t" l="l"/>
            <a:pathLst>
              <a:path h="6056319" w="2836840">
                <a:moveTo>
                  <a:pt x="0" y="0"/>
                </a:moveTo>
                <a:lnTo>
                  <a:pt x="2836841" y="0"/>
                </a:lnTo>
                <a:lnTo>
                  <a:pt x="2836841" y="6056320"/>
                </a:lnTo>
                <a:lnTo>
                  <a:pt x="0" y="6056320"/>
                </a:lnTo>
                <a:lnTo>
                  <a:pt x="0" y="0"/>
                </a:lnTo>
                <a:close/>
              </a:path>
            </a:pathLst>
          </a:custGeom>
          <a:blipFill>
            <a:blip r:embed="rId5"/>
            <a:stretch>
              <a:fillRect l="0" t="0" r="-120525" b="-31"/>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698F4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563672"/>
            <a:chOff x="0" y="0"/>
            <a:chExt cx="5497895" cy="2223355"/>
          </a:xfrm>
        </p:grpSpPr>
        <p:sp>
          <p:nvSpPr>
            <p:cNvPr name="Freeform 6" id="6"/>
            <p:cNvSpPr/>
            <p:nvPr/>
          </p:nvSpPr>
          <p:spPr>
            <a:xfrm flipH="false" flipV="false" rot="0">
              <a:off x="0" y="0"/>
              <a:ext cx="5497895" cy="2223355"/>
            </a:xfrm>
            <a:custGeom>
              <a:avLst/>
              <a:gdLst/>
              <a:ahLst/>
              <a:cxnLst/>
              <a:rect r="r" b="b" t="t" l="l"/>
              <a:pathLst>
                <a:path h="2223355" w="5497895">
                  <a:moveTo>
                    <a:pt x="0" y="0"/>
                  </a:moveTo>
                  <a:lnTo>
                    <a:pt x="5497895" y="0"/>
                  </a:lnTo>
                  <a:lnTo>
                    <a:pt x="5497895" y="2223355"/>
                  </a:lnTo>
                  <a:lnTo>
                    <a:pt x="0" y="2223355"/>
                  </a:lnTo>
                  <a:close/>
                </a:path>
              </a:pathLst>
            </a:custGeom>
            <a:solidFill>
              <a:srgbClr val="4B90B8"/>
            </a:solidFill>
          </p:spPr>
        </p:sp>
        <p:sp>
          <p:nvSpPr>
            <p:cNvPr name="TextBox 7" id="7"/>
            <p:cNvSpPr txBox="true"/>
            <p:nvPr/>
          </p:nvSpPr>
          <p:spPr>
            <a:xfrm>
              <a:off x="0" y="-38100"/>
              <a:ext cx="5497895" cy="2261455"/>
            </a:xfrm>
            <a:prstGeom prst="rect">
              <a:avLst/>
            </a:prstGeom>
          </p:spPr>
          <p:txBody>
            <a:bodyPr anchor="ctr" rtlCol="false" tIns="50800" lIns="50800" bIns="50800" rIns="50800"/>
            <a:lstStyle/>
            <a:p>
              <a:pPr algn="ctr">
                <a:lnSpc>
                  <a:spcPts val="2330"/>
                </a:lnSpc>
              </a:pPr>
            </a:p>
          </p:txBody>
        </p:sp>
      </p:grpSp>
      <p:grpSp>
        <p:nvGrpSpPr>
          <p:cNvPr name="Group 8" id="8"/>
          <p:cNvGrpSpPr/>
          <p:nvPr/>
        </p:nvGrpSpPr>
        <p:grpSpPr>
          <a:xfrm rot="0">
            <a:off x="1826251" y="3646492"/>
            <a:ext cx="4625759" cy="1989095"/>
            <a:chOff x="0" y="0"/>
            <a:chExt cx="6167679" cy="2652127"/>
          </a:xfrm>
        </p:grpSpPr>
        <p:pic>
          <p:nvPicPr>
            <p:cNvPr name="Picture 9" id="9"/>
            <p:cNvPicPr>
              <a:picLocks noChangeAspect="true"/>
            </p:cNvPicPr>
            <p:nvPr/>
          </p:nvPicPr>
          <p:blipFill>
            <a:blip r:embed="rId2"/>
            <a:srcRect l="19714" t="23885" r="17902" b="15378"/>
            <a:stretch>
              <a:fillRect/>
            </a:stretch>
          </p:blipFill>
          <p:spPr>
            <a:xfrm flipH="false" flipV="false">
              <a:off x="0" y="0"/>
              <a:ext cx="6167679" cy="2652127"/>
            </a:xfrm>
            <a:prstGeom prst="rect">
              <a:avLst/>
            </a:prstGeom>
          </p:spPr>
        </p:pic>
      </p:grpSp>
      <p:grpSp>
        <p:nvGrpSpPr>
          <p:cNvPr name="Group 10" id="10"/>
          <p:cNvGrpSpPr/>
          <p:nvPr/>
        </p:nvGrpSpPr>
        <p:grpSpPr>
          <a:xfrm rot="0">
            <a:off x="6822491" y="3646492"/>
            <a:ext cx="4625759" cy="1989095"/>
            <a:chOff x="0" y="0"/>
            <a:chExt cx="6167679" cy="2652127"/>
          </a:xfrm>
        </p:grpSpPr>
        <p:pic>
          <p:nvPicPr>
            <p:cNvPr name="Picture 11" id="11"/>
            <p:cNvPicPr>
              <a:picLocks noChangeAspect="true"/>
            </p:cNvPicPr>
            <p:nvPr/>
          </p:nvPicPr>
          <p:blipFill>
            <a:blip r:embed="rId3"/>
            <a:srcRect l="0" t="4470" r="0" b="4470"/>
            <a:stretch>
              <a:fillRect/>
            </a:stretch>
          </p:blipFill>
          <p:spPr>
            <a:xfrm flipH="false" flipV="false">
              <a:off x="0" y="0"/>
              <a:ext cx="6167679" cy="2652127"/>
            </a:xfrm>
            <a:prstGeom prst="rect">
              <a:avLst/>
            </a:prstGeom>
          </p:spPr>
        </p:pic>
      </p:grpSp>
      <p:grpSp>
        <p:nvGrpSpPr>
          <p:cNvPr name="Group 12" id="12"/>
          <p:cNvGrpSpPr/>
          <p:nvPr/>
        </p:nvGrpSpPr>
        <p:grpSpPr>
          <a:xfrm rot="0">
            <a:off x="11818731" y="3646492"/>
            <a:ext cx="4625759" cy="1989095"/>
            <a:chOff x="0" y="0"/>
            <a:chExt cx="6167679" cy="2652127"/>
          </a:xfrm>
        </p:grpSpPr>
        <p:pic>
          <p:nvPicPr>
            <p:cNvPr name="Picture 13" id="13"/>
            <p:cNvPicPr>
              <a:picLocks noChangeAspect="true"/>
            </p:cNvPicPr>
            <p:nvPr/>
          </p:nvPicPr>
          <p:blipFill>
            <a:blip r:embed="rId4"/>
            <a:srcRect l="0" t="14957" r="0" b="20541"/>
            <a:stretch>
              <a:fillRect/>
            </a:stretch>
          </p:blipFill>
          <p:spPr>
            <a:xfrm flipH="false" flipV="false">
              <a:off x="0" y="0"/>
              <a:ext cx="6167679" cy="2652127"/>
            </a:xfrm>
            <a:prstGeom prst="rect">
              <a:avLst/>
            </a:prstGeom>
          </p:spPr>
        </p:pic>
      </p:grpSp>
      <p:grpSp>
        <p:nvGrpSpPr>
          <p:cNvPr name="Group 14" id="14"/>
          <p:cNvGrpSpPr/>
          <p:nvPr/>
        </p:nvGrpSpPr>
        <p:grpSpPr>
          <a:xfrm rot="0">
            <a:off x="1843443" y="6313653"/>
            <a:ext cx="4625759" cy="1989095"/>
            <a:chOff x="0" y="0"/>
            <a:chExt cx="6167679" cy="2652127"/>
          </a:xfrm>
        </p:grpSpPr>
        <p:pic>
          <p:nvPicPr>
            <p:cNvPr name="Picture 15" id="15"/>
            <p:cNvPicPr>
              <a:picLocks noChangeAspect="true"/>
            </p:cNvPicPr>
            <p:nvPr/>
          </p:nvPicPr>
          <p:blipFill>
            <a:blip r:embed="rId5"/>
            <a:srcRect l="0" t="24536" r="0" b="8012"/>
            <a:stretch>
              <a:fillRect/>
            </a:stretch>
          </p:blipFill>
          <p:spPr>
            <a:xfrm flipH="false" flipV="false">
              <a:off x="0" y="0"/>
              <a:ext cx="6167679" cy="2652127"/>
            </a:xfrm>
            <a:prstGeom prst="rect">
              <a:avLst/>
            </a:prstGeom>
          </p:spPr>
        </p:pic>
      </p:grpSp>
      <p:grpSp>
        <p:nvGrpSpPr>
          <p:cNvPr name="Group 16" id="16"/>
          <p:cNvGrpSpPr/>
          <p:nvPr/>
        </p:nvGrpSpPr>
        <p:grpSpPr>
          <a:xfrm rot="0">
            <a:off x="11835923" y="6313653"/>
            <a:ext cx="4625759" cy="1989095"/>
            <a:chOff x="0" y="0"/>
            <a:chExt cx="6167679" cy="2652127"/>
          </a:xfrm>
        </p:grpSpPr>
        <p:pic>
          <p:nvPicPr>
            <p:cNvPr name="Picture 17" id="17"/>
            <p:cNvPicPr>
              <a:picLocks noChangeAspect="true"/>
            </p:cNvPicPr>
            <p:nvPr/>
          </p:nvPicPr>
          <p:blipFill>
            <a:blip r:embed="rId6"/>
            <a:srcRect l="0" t="43379" r="0" b="27918"/>
            <a:stretch>
              <a:fillRect/>
            </a:stretch>
          </p:blipFill>
          <p:spPr>
            <a:xfrm flipH="false" flipV="false">
              <a:off x="0" y="0"/>
              <a:ext cx="6167679" cy="2652127"/>
            </a:xfrm>
            <a:prstGeom prst="rect">
              <a:avLst/>
            </a:prstGeom>
          </p:spPr>
        </p:pic>
      </p:grpSp>
      <p:grpSp>
        <p:nvGrpSpPr>
          <p:cNvPr name="Group 18" id="18"/>
          <p:cNvGrpSpPr/>
          <p:nvPr/>
        </p:nvGrpSpPr>
        <p:grpSpPr>
          <a:xfrm rot="0">
            <a:off x="1843443" y="3590900"/>
            <a:ext cx="4625759" cy="1989095"/>
            <a:chOff x="0" y="0"/>
            <a:chExt cx="6167679" cy="2652127"/>
          </a:xfrm>
        </p:grpSpPr>
        <p:sp>
          <p:nvSpPr>
            <p:cNvPr name="AutoShape 19" id="19"/>
            <p:cNvSpPr/>
            <p:nvPr/>
          </p:nvSpPr>
          <p:spPr>
            <a:xfrm>
              <a:off x="0" y="0"/>
              <a:ext cx="6167679" cy="2652127"/>
            </a:xfrm>
            <a:prstGeom prst="rect">
              <a:avLst/>
            </a:prstGeom>
            <a:solidFill>
              <a:srgbClr val="000000">
                <a:alpha val="3922"/>
              </a:srgbClr>
            </a:solidFill>
          </p:spPr>
        </p:sp>
      </p:grpSp>
      <p:grpSp>
        <p:nvGrpSpPr>
          <p:cNvPr name="Group 20" id="20"/>
          <p:cNvGrpSpPr/>
          <p:nvPr/>
        </p:nvGrpSpPr>
        <p:grpSpPr>
          <a:xfrm rot="0">
            <a:off x="6822491" y="3590900"/>
            <a:ext cx="4625759" cy="1989095"/>
            <a:chOff x="0" y="0"/>
            <a:chExt cx="6167679" cy="2652127"/>
          </a:xfrm>
        </p:grpSpPr>
        <p:pic>
          <p:nvPicPr>
            <p:cNvPr name="Picture 21" id="21"/>
            <p:cNvPicPr>
              <a:picLocks noChangeAspect="true"/>
            </p:cNvPicPr>
            <p:nvPr/>
          </p:nvPicPr>
          <p:blipFill>
            <a:blip r:embed="rId7">
              <a:alphaModFix amt="4000"/>
            </a:blip>
            <a:srcRect l="4686" t="0" r="4686" b="0"/>
            <a:stretch>
              <a:fillRect/>
            </a:stretch>
          </p:blipFill>
          <p:spPr>
            <a:xfrm flipH="false" flipV="false">
              <a:off x="0" y="0"/>
              <a:ext cx="6167679" cy="2652127"/>
            </a:xfrm>
            <a:prstGeom prst="rect">
              <a:avLst/>
            </a:prstGeom>
          </p:spPr>
        </p:pic>
      </p:grpSp>
      <p:grpSp>
        <p:nvGrpSpPr>
          <p:cNvPr name="Group 22" id="22"/>
          <p:cNvGrpSpPr/>
          <p:nvPr/>
        </p:nvGrpSpPr>
        <p:grpSpPr>
          <a:xfrm rot="0">
            <a:off x="11835990" y="3590900"/>
            <a:ext cx="4625759" cy="1989095"/>
            <a:chOff x="0" y="0"/>
            <a:chExt cx="6167679" cy="2652127"/>
          </a:xfrm>
        </p:grpSpPr>
        <p:sp>
          <p:nvSpPr>
            <p:cNvPr name="AutoShape 23" id="23"/>
            <p:cNvSpPr/>
            <p:nvPr/>
          </p:nvSpPr>
          <p:spPr>
            <a:xfrm>
              <a:off x="0" y="0"/>
              <a:ext cx="6167679" cy="2652127"/>
            </a:xfrm>
            <a:prstGeom prst="rect">
              <a:avLst/>
            </a:prstGeom>
            <a:solidFill>
              <a:srgbClr val="000000">
                <a:alpha val="3922"/>
              </a:srgbClr>
            </a:solidFill>
          </p:spPr>
        </p:sp>
      </p:grpSp>
      <p:grpSp>
        <p:nvGrpSpPr>
          <p:cNvPr name="Group 24" id="24"/>
          <p:cNvGrpSpPr/>
          <p:nvPr/>
        </p:nvGrpSpPr>
        <p:grpSpPr>
          <a:xfrm rot="0">
            <a:off x="1988987" y="6319367"/>
            <a:ext cx="4625759" cy="1989095"/>
            <a:chOff x="0" y="0"/>
            <a:chExt cx="6167679" cy="2652127"/>
          </a:xfrm>
        </p:grpSpPr>
        <p:sp>
          <p:nvSpPr>
            <p:cNvPr name="AutoShape 25" id="25"/>
            <p:cNvSpPr/>
            <p:nvPr/>
          </p:nvSpPr>
          <p:spPr>
            <a:xfrm>
              <a:off x="0" y="0"/>
              <a:ext cx="6167679" cy="2652127"/>
            </a:xfrm>
            <a:prstGeom prst="rect">
              <a:avLst/>
            </a:prstGeom>
            <a:solidFill>
              <a:srgbClr val="000000">
                <a:alpha val="3922"/>
              </a:srgbClr>
            </a:solidFill>
          </p:spPr>
        </p:sp>
      </p:grpSp>
      <p:sp>
        <p:nvSpPr>
          <p:cNvPr name="Freeform 26" id="26"/>
          <p:cNvSpPr/>
          <p:nvPr/>
        </p:nvSpPr>
        <p:spPr>
          <a:xfrm flipH="false" flipV="false" rot="0">
            <a:off x="6822491" y="6319367"/>
            <a:ext cx="4705307" cy="1989095"/>
          </a:xfrm>
          <a:custGeom>
            <a:avLst/>
            <a:gdLst/>
            <a:ahLst/>
            <a:cxnLst/>
            <a:rect r="r" b="b" t="t" l="l"/>
            <a:pathLst>
              <a:path h="1989095" w="4705307">
                <a:moveTo>
                  <a:pt x="0" y="0"/>
                </a:moveTo>
                <a:lnTo>
                  <a:pt x="4705306" y="0"/>
                </a:lnTo>
                <a:lnTo>
                  <a:pt x="4705306" y="1989096"/>
                </a:lnTo>
                <a:lnTo>
                  <a:pt x="0" y="1989096"/>
                </a:lnTo>
                <a:lnTo>
                  <a:pt x="0" y="0"/>
                </a:lnTo>
                <a:close/>
              </a:path>
            </a:pathLst>
          </a:custGeom>
          <a:blipFill>
            <a:blip r:embed="rId8"/>
            <a:stretch>
              <a:fillRect l="0" t="-34696" r="0" b="-22908"/>
            </a:stretch>
          </a:blipFill>
        </p:spPr>
      </p:sp>
      <p:sp>
        <p:nvSpPr>
          <p:cNvPr name="TextBox 27" id="27"/>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MODES OF CONSUMPTION​</a:t>
            </a:r>
          </a:p>
        </p:txBody>
      </p:sp>
      <p:sp>
        <p:nvSpPr>
          <p:cNvPr name="TextBox 28" id="28"/>
          <p:cNvSpPr txBox="true"/>
          <p:nvPr/>
        </p:nvSpPr>
        <p:spPr>
          <a:xfrm rot="0">
            <a:off x="2141603" y="8362595"/>
            <a:ext cx="4067402"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Edibles</a:t>
            </a:r>
          </a:p>
        </p:txBody>
      </p:sp>
      <p:sp>
        <p:nvSpPr>
          <p:cNvPr name="TextBox 29" id="29"/>
          <p:cNvSpPr txBox="true"/>
          <p:nvPr/>
        </p:nvSpPr>
        <p:spPr>
          <a:xfrm rot="0">
            <a:off x="6894440" y="8362595"/>
            <a:ext cx="4819239"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Dabbing</a:t>
            </a:r>
          </a:p>
        </p:txBody>
      </p:sp>
      <p:sp>
        <p:nvSpPr>
          <p:cNvPr name="TextBox 30" id="30"/>
          <p:cNvSpPr txBox="true"/>
          <p:nvPr/>
        </p:nvSpPr>
        <p:spPr>
          <a:xfrm rot="0">
            <a:off x="12084216" y="8362595"/>
            <a:ext cx="4129174"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Tincture</a:t>
            </a:r>
          </a:p>
        </p:txBody>
      </p:sp>
      <p:sp>
        <p:nvSpPr>
          <p:cNvPr name="TextBox 31" id="31"/>
          <p:cNvSpPr txBox="true"/>
          <p:nvPr/>
        </p:nvSpPr>
        <p:spPr>
          <a:xfrm rot="0">
            <a:off x="2105430" y="5727254"/>
            <a:ext cx="4067402"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Vape</a:t>
            </a:r>
          </a:p>
        </p:txBody>
      </p:sp>
      <p:sp>
        <p:nvSpPr>
          <p:cNvPr name="TextBox 32" id="32"/>
          <p:cNvSpPr txBox="true"/>
          <p:nvPr/>
        </p:nvSpPr>
        <p:spPr>
          <a:xfrm rot="0">
            <a:off x="6742943" y="5727254"/>
            <a:ext cx="4819239"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Bong</a:t>
            </a:r>
          </a:p>
        </p:txBody>
      </p:sp>
      <p:sp>
        <p:nvSpPr>
          <p:cNvPr name="TextBox 33" id="33"/>
          <p:cNvSpPr txBox="true"/>
          <p:nvPr/>
        </p:nvSpPr>
        <p:spPr>
          <a:xfrm rot="0">
            <a:off x="12067023" y="5745666"/>
            <a:ext cx="4129174" cy="419808"/>
          </a:xfrm>
          <a:prstGeom prst="rect">
            <a:avLst/>
          </a:prstGeom>
        </p:spPr>
        <p:txBody>
          <a:bodyPr anchor="t" rtlCol="false" tIns="0" lIns="0" bIns="0" rIns="0">
            <a:spAutoFit/>
          </a:bodyPr>
          <a:lstStyle/>
          <a:p>
            <a:pPr algn="ctr">
              <a:lnSpc>
                <a:spcPts val="3552"/>
              </a:lnSpc>
            </a:pPr>
            <a:r>
              <a:rPr lang="en-US" sz="2537">
                <a:solidFill>
                  <a:srgbClr val="FFFFFF"/>
                </a:solidFill>
                <a:latin typeface="Open Sauce Bold"/>
              </a:rPr>
              <a:t>Joint</a:t>
            </a:r>
          </a:p>
        </p:txBody>
      </p:sp>
      <p:grpSp>
        <p:nvGrpSpPr>
          <p:cNvPr name="Group 34" id="34"/>
          <p:cNvGrpSpPr/>
          <p:nvPr/>
        </p:nvGrpSpPr>
        <p:grpSpPr>
          <a:xfrm rot="0">
            <a:off x="6839683" y="6328037"/>
            <a:ext cx="4722499" cy="1989095"/>
            <a:chOff x="0" y="0"/>
            <a:chExt cx="6296666" cy="2652127"/>
          </a:xfrm>
        </p:grpSpPr>
        <p:sp>
          <p:nvSpPr>
            <p:cNvPr name="AutoShape 35" id="35"/>
            <p:cNvSpPr/>
            <p:nvPr/>
          </p:nvSpPr>
          <p:spPr>
            <a:xfrm>
              <a:off x="0" y="0"/>
              <a:ext cx="6296666" cy="2652127"/>
            </a:xfrm>
            <a:prstGeom prst="rect">
              <a:avLst/>
            </a:prstGeom>
            <a:solidFill>
              <a:srgbClr val="FFFFFF">
                <a:alpha val="3922"/>
              </a:srgbClr>
            </a:solidFill>
          </p:spPr>
        </p:sp>
      </p:grpSp>
      <p:grpSp>
        <p:nvGrpSpPr>
          <p:cNvPr name="Group 36" id="36"/>
          <p:cNvGrpSpPr/>
          <p:nvPr/>
        </p:nvGrpSpPr>
        <p:grpSpPr>
          <a:xfrm rot="0">
            <a:off x="6839683" y="3646492"/>
            <a:ext cx="4625759" cy="1989095"/>
            <a:chOff x="0" y="0"/>
            <a:chExt cx="6167679" cy="2652127"/>
          </a:xfrm>
        </p:grpSpPr>
        <p:sp>
          <p:nvSpPr>
            <p:cNvPr name="AutoShape 37" id="37"/>
            <p:cNvSpPr/>
            <p:nvPr/>
          </p:nvSpPr>
          <p:spPr>
            <a:xfrm>
              <a:off x="0" y="0"/>
              <a:ext cx="6167679" cy="2652127"/>
            </a:xfrm>
            <a:prstGeom prst="rect">
              <a:avLst/>
            </a:prstGeom>
            <a:solidFill>
              <a:srgbClr val="000000">
                <a:alpha val="3922"/>
              </a:srgbClr>
            </a:solid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403657" y="3068932"/>
            <a:ext cx="9855643" cy="6649065"/>
          </a:xfrm>
          <a:prstGeom prst="rect">
            <a:avLst/>
          </a:prstGeom>
        </p:spPr>
        <p:txBody>
          <a:bodyPr anchor="t" rtlCol="false" tIns="0" lIns="0" bIns="0" rIns="0">
            <a:spAutoFit/>
          </a:bodyPr>
          <a:lstStyle/>
          <a:p>
            <a:pPr algn="l" marL="516068" indent="-258034" lvl="1">
              <a:lnSpc>
                <a:spcPts val="4063"/>
              </a:lnSpc>
              <a:buFont typeface="Arial"/>
              <a:buChar char="•"/>
            </a:pPr>
            <a:r>
              <a:rPr lang="en-US" sz="2390">
                <a:solidFill>
                  <a:srgbClr val="014575"/>
                </a:solidFill>
                <a:latin typeface="DM Sans"/>
              </a:rPr>
              <a:t>Causes permanent loss of  8 IQ points if used from a young age​.</a:t>
            </a:r>
          </a:p>
          <a:p>
            <a:pPr algn="l" marL="516068" indent="-258034" lvl="1">
              <a:lnSpc>
                <a:spcPts val="4063"/>
              </a:lnSpc>
              <a:buFont typeface="Arial"/>
              <a:buChar char="•"/>
            </a:pPr>
            <a:r>
              <a:rPr lang="en-US" sz="2390">
                <a:solidFill>
                  <a:srgbClr val="014575"/>
                </a:solidFill>
                <a:latin typeface="DM Sans"/>
              </a:rPr>
              <a:t>N</a:t>
            </a:r>
            <a:r>
              <a:rPr lang="en-US" sz="2390">
                <a:solidFill>
                  <a:srgbClr val="014575"/>
                </a:solidFill>
                <a:latin typeface="DM Sans"/>
              </a:rPr>
              <a:t>egative effects on brain development as the brain isn’t fully developed until the age of 25​</a:t>
            </a:r>
          </a:p>
          <a:p>
            <a:pPr algn="l" marL="1032136" indent="-344045" lvl="2">
              <a:lnSpc>
                <a:spcPts val="4063"/>
              </a:lnSpc>
              <a:buFont typeface="Arial"/>
              <a:buChar char="⚬"/>
            </a:pPr>
            <a:r>
              <a:rPr lang="en-US" sz="2390">
                <a:solidFill>
                  <a:srgbClr val="014575"/>
                </a:solidFill>
                <a:latin typeface="DM Sans"/>
              </a:rPr>
              <a:t>memory​</a:t>
            </a:r>
          </a:p>
          <a:p>
            <a:pPr algn="l" marL="1032136" indent="-344045" lvl="2">
              <a:lnSpc>
                <a:spcPts val="4063"/>
              </a:lnSpc>
              <a:buFont typeface="Arial"/>
              <a:buChar char="⚬"/>
            </a:pPr>
            <a:r>
              <a:rPr lang="en-US" sz="2390">
                <a:solidFill>
                  <a:srgbClr val="014575"/>
                </a:solidFill>
                <a:latin typeface="DM Sans"/>
              </a:rPr>
              <a:t>attention span​</a:t>
            </a:r>
          </a:p>
          <a:p>
            <a:pPr algn="l" marL="1032136" indent="-344045" lvl="2">
              <a:lnSpc>
                <a:spcPts val="4063"/>
              </a:lnSpc>
              <a:buFont typeface="Arial"/>
              <a:buChar char="⚬"/>
            </a:pPr>
            <a:r>
              <a:rPr lang="en-US" sz="2390">
                <a:solidFill>
                  <a:srgbClr val="014575"/>
                </a:solidFill>
                <a:latin typeface="DM Sans"/>
              </a:rPr>
              <a:t>learning​</a:t>
            </a:r>
          </a:p>
          <a:p>
            <a:pPr algn="l" marL="516068" indent="-258034" lvl="1">
              <a:lnSpc>
                <a:spcPts val="4063"/>
              </a:lnSpc>
              <a:buFont typeface="Arial"/>
              <a:buChar char="•"/>
            </a:pPr>
            <a:r>
              <a:rPr lang="en-US" sz="2390">
                <a:solidFill>
                  <a:srgbClr val="014575"/>
                </a:solidFill>
                <a:latin typeface="DM Sans"/>
              </a:rPr>
              <a:t>L</a:t>
            </a:r>
            <a:r>
              <a:rPr lang="en-US" sz="2390">
                <a:solidFill>
                  <a:srgbClr val="014575"/>
                </a:solidFill>
                <a:latin typeface="DM Sans"/>
              </a:rPr>
              <a:t>inked to depression, anxiety, possible suicide planning, and psychotic episodes​.</a:t>
            </a:r>
          </a:p>
          <a:p>
            <a:pPr algn="l" marL="516068" indent="-258034" lvl="1">
              <a:lnSpc>
                <a:spcPts val="4063"/>
              </a:lnSpc>
              <a:buFont typeface="Arial"/>
              <a:buChar char="•"/>
            </a:pPr>
            <a:r>
              <a:rPr lang="en-US" sz="2390">
                <a:solidFill>
                  <a:srgbClr val="014575"/>
                </a:solidFill>
                <a:latin typeface="DM Sans"/>
              </a:rPr>
              <a:t>I</a:t>
            </a:r>
            <a:r>
              <a:rPr lang="en-US" sz="2390">
                <a:solidFill>
                  <a:srgbClr val="014575"/>
                </a:solidFill>
                <a:latin typeface="DM Sans"/>
              </a:rPr>
              <a:t>mpact on the brain varies on​:</a:t>
            </a:r>
          </a:p>
          <a:p>
            <a:pPr algn="l" marL="1032136" indent="-344045" lvl="2">
              <a:lnSpc>
                <a:spcPts val="4063"/>
              </a:lnSpc>
              <a:buFont typeface="Arial"/>
              <a:buChar char="⚬"/>
            </a:pPr>
            <a:r>
              <a:rPr lang="en-US" sz="2390">
                <a:solidFill>
                  <a:srgbClr val="014575"/>
                </a:solidFill>
                <a:latin typeface="DM Sans"/>
              </a:rPr>
              <a:t>amount of THC consumed​</a:t>
            </a:r>
          </a:p>
          <a:p>
            <a:pPr algn="l" marL="1032136" indent="-344045" lvl="2">
              <a:lnSpc>
                <a:spcPts val="4063"/>
              </a:lnSpc>
              <a:buFont typeface="Arial"/>
              <a:buChar char="⚬"/>
            </a:pPr>
            <a:r>
              <a:rPr lang="en-US" sz="2390">
                <a:solidFill>
                  <a:srgbClr val="014575"/>
                </a:solidFill>
                <a:latin typeface="DM Sans"/>
              </a:rPr>
              <a:t>how often it is used​</a:t>
            </a:r>
          </a:p>
          <a:p>
            <a:pPr algn="l" marL="1032136" indent="-344045" lvl="2">
              <a:lnSpc>
                <a:spcPts val="4063"/>
              </a:lnSpc>
              <a:buFont typeface="Arial"/>
              <a:buChar char="⚬"/>
            </a:pPr>
            <a:r>
              <a:rPr lang="en-US" sz="2390">
                <a:solidFill>
                  <a:srgbClr val="014575"/>
                </a:solidFill>
                <a:latin typeface="DM Sans"/>
              </a:rPr>
              <a:t>age of first use​</a:t>
            </a:r>
          </a:p>
          <a:p>
            <a:pPr algn="l" marL="1032136" indent="-344045" lvl="2">
              <a:lnSpc>
                <a:spcPts val="4063"/>
              </a:lnSpc>
              <a:buFont typeface="Arial"/>
              <a:buChar char="⚬"/>
            </a:pPr>
            <a:r>
              <a:rPr lang="en-US" sz="2390">
                <a:solidFill>
                  <a:srgbClr val="014575"/>
                </a:solidFill>
                <a:latin typeface="DM Sans"/>
              </a:rPr>
              <a:t>use of other substances</a:t>
            </a: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642284" y="3303421"/>
            <a:ext cx="4238758" cy="3364514"/>
          </a:xfrm>
          <a:custGeom>
            <a:avLst/>
            <a:gdLst/>
            <a:ahLst/>
            <a:cxnLst/>
            <a:rect r="r" b="b" t="t" l="l"/>
            <a:pathLst>
              <a:path h="3364514" w="4238758">
                <a:moveTo>
                  <a:pt x="0" y="0"/>
                </a:moveTo>
                <a:lnTo>
                  <a:pt x="4238758" y="0"/>
                </a:lnTo>
                <a:lnTo>
                  <a:pt x="4238758" y="3364515"/>
                </a:lnTo>
                <a:lnTo>
                  <a:pt x="0" y="336451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403657" y="1144326"/>
            <a:ext cx="9855643" cy="1660481"/>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KNOW THE RISKS OF MARIJUANA USE​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403657" y="3068932"/>
            <a:ext cx="9855643" cy="5106015"/>
          </a:xfrm>
          <a:prstGeom prst="rect">
            <a:avLst/>
          </a:prstGeom>
        </p:spPr>
        <p:txBody>
          <a:bodyPr anchor="t" rtlCol="false" tIns="0" lIns="0" bIns="0" rIns="0">
            <a:spAutoFit/>
          </a:bodyPr>
          <a:lstStyle/>
          <a:p>
            <a:pPr algn="l" marL="516068" indent="-258034" lvl="1">
              <a:lnSpc>
                <a:spcPts val="4063"/>
              </a:lnSpc>
              <a:buFont typeface="Arial"/>
              <a:buChar char="•"/>
            </a:pPr>
            <a:r>
              <a:rPr lang="en-US" sz="2390">
                <a:solidFill>
                  <a:srgbClr val="014575"/>
                </a:solidFill>
                <a:latin typeface="DM Sans"/>
              </a:rPr>
              <a:t>Smoking affects the lungs like cigarettes​</a:t>
            </a:r>
          </a:p>
          <a:p>
            <a:pPr algn="l" marL="1032136" indent="-344045" lvl="2">
              <a:lnSpc>
                <a:spcPts val="4063"/>
              </a:lnSpc>
              <a:buFont typeface="Arial"/>
              <a:buChar char="⚬"/>
            </a:pPr>
            <a:r>
              <a:rPr lang="en-US" sz="2390">
                <a:solidFill>
                  <a:srgbClr val="014575"/>
                </a:solidFill>
                <a:latin typeface="DM Sans"/>
              </a:rPr>
              <a:t>M</a:t>
            </a:r>
            <a:r>
              <a:rPr lang="en-US" sz="2390">
                <a:solidFill>
                  <a:srgbClr val="014575"/>
                </a:solidFill>
                <a:latin typeface="DM Sans"/>
              </a:rPr>
              <a:t>ore likely to develop lung infections​</a:t>
            </a:r>
          </a:p>
          <a:p>
            <a:pPr algn="l" marL="1032136" indent="-344045" lvl="2">
              <a:lnSpc>
                <a:spcPts val="4063"/>
              </a:lnSpc>
              <a:buFont typeface="Arial"/>
              <a:buChar char="⚬"/>
            </a:pPr>
            <a:r>
              <a:rPr lang="en-US" sz="2390">
                <a:solidFill>
                  <a:srgbClr val="014575"/>
                </a:solidFill>
                <a:latin typeface="DM Sans"/>
              </a:rPr>
              <a:t>C</a:t>
            </a:r>
            <a:r>
              <a:rPr lang="en-US" sz="2390">
                <a:solidFill>
                  <a:srgbClr val="014575"/>
                </a:solidFill>
                <a:latin typeface="DM Sans"/>
              </a:rPr>
              <a:t>oughs (long-lasting or chronic)​</a:t>
            </a:r>
          </a:p>
          <a:p>
            <a:pPr algn="l" marL="516068" indent="-258034" lvl="1">
              <a:lnSpc>
                <a:spcPts val="4063"/>
              </a:lnSpc>
              <a:buFont typeface="Arial"/>
              <a:buChar char="•"/>
            </a:pPr>
            <a:r>
              <a:rPr lang="en-US" sz="2390">
                <a:solidFill>
                  <a:srgbClr val="014575"/>
                </a:solidFill>
                <a:latin typeface="DM Sans"/>
              </a:rPr>
              <a:t>C</a:t>
            </a:r>
            <a:r>
              <a:rPr lang="en-US" sz="2390">
                <a:solidFill>
                  <a:srgbClr val="014575"/>
                </a:solidFill>
                <a:latin typeface="DM Sans"/>
              </a:rPr>
              <a:t>an cause the heart rate to rise by 20 to 50 bpm or more for up to 3 hours​</a:t>
            </a:r>
          </a:p>
          <a:p>
            <a:pPr algn="l" marL="1032136" indent="-344045" lvl="2">
              <a:lnSpc>
                <a:spcPts val="4063"/>
              </a:lnSpc>
              <a:buFont typeface="Arial"/>
              <a:buChar char="⚬"/>
            </a:pPr>
            <a:r>
              <a:rPr lang="en-US" sz="2390">
                <a:solidFill>
                  <a:srgbClr val="014575"/>
                </a:solidFill>
                <a:latin typeface="DM Sans"/>
              </a:rPr>
              <a:t>Ri</a:t>
            </a:r>
            <a:r>
              <a:rPr lang="en-US" sz="2390">
                <a:solidFill>
                  <a:srgbClr val="014575"/>
                </a:solidFill>
                <a:latin typeface="DM Sans"/>
              </a:rPr>
              <a:t>sk of heart attack or stroke if you are older or have heart problems​</a:t>
            </a:r>
          </a:p>
          <a:p>
            <a:pPr algn="l" marL="1032136" indent="-344045" lvl="2">
              <a:lnSpc>
                <a:spcPts val="4063"/>
              </a:lnSpc>
              <a:buFont typeface="Arial"/>
              <a:buChar char="⚬"/>
            </a:pPr>
            <a:r>
              <a:rPr lang="en-US" sz="2390">
                <a:solidFill>
                  <a:srgbClr val="014575"/>
                </a:solidFill>
                <a:latin typeface="DM Sans"/>
              </a:rPr>
              <a:t>I</a:t>
            </a:r>
            <a:r>
              <a:rPr lang="en-US" sz="2390">
                <a:solidFill>
                  <a:srgbClr val="014575"/>
                </a:solidFill>
                <a:latin typeface="DM Sans"/>
              </a:rPr>
              <a:t>ncreased appetite​</a:t>
            </a:r>
          </a:p>
          <a:p>
            <a:pPr algn="l" marL="1032136" indent="-344045" lvl="2">
              <a:lnSpc>
                <a:spcPts val="4063"/>
              </a:lnSpc>
              <a:buFont typeface="Arial"/>
              <a:buChar char="⚬"/>
            </a:pPr>
            <a:r>
              <a:rPr lang="en-US" sz="2390">
                <a:solidFill>
                  <a:srgbClr val="014575"/>
                </a:solidFill>
                <a:latin typeface="DM Sans"/>
              </a:rPr>
              <a:t>S</a:t>
            </a:r>
            <a:r>
              <a:rPr lang="en-US" sz="2390">
                <a:solidFill>
                  <a:srgbClr val="014575"/>
                </a:solidFill>
                <a:latin typeface="DM Sans"/>
              </a:rPr>
              <a:t>leepiness</a:t>
            </a:r>
          </a:p>
          <a:p>
            <a:pPr algn="l">
              <a:lnSpc>
                <a:spcPts val="4063"/>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971945" y="2659162"/>
            <a:ext cx="3502917" cy="4968676"/>
          </a:xfrm>
          <a:custGeom>
            <a:avLst/>
            <a:gdLst/>
            <a:ahLst/>
            <a:cxnLst/>
            <a:rect r="r" b="b" t="t" l="l"/>
            <a:pathLst>
              <a:path h="4968676" w="3502917">
                <a:moveTo>
                  <a:pt x="0" y="0"/>
                </a:moveTo>
                <a:lnTo>
                  <a:pt x="3502917" y="0"/>
                </a:lnTo>
                <a:lnTo>
                  <a:pt x="3502917" y="4968676"/>
                </a:lnTo>
                <a:lnTo>
                  <a:pt x="0" y="496867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403657" y="1144326"/>
            <a:ext cx="9855643" cy="1660481"/>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KNOW THE RISKS OF MARIJUANA USE​ CONTINUED</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403657" y="3068932"/>
            <a:ext cx="9855643" cy="5620365"/>
          </a:xfrm>
          <a:prstGeom prst="rect">
            <a:avLst/>
          </a:prstGeom>
        </p:spPr>
        <p:txBody>
          <a:bodyPr anchor="t" rtlCol="false" tIns="0" lIns="0" bIns="0" rIns="0">
            <a:spAutoFit/>
          </a:bodyPr>
          <a:lstStyle/>
          <a:p>
            <a:pPr algn="l" marL="516068" indent="-258034" lvl="1">
              <a:lnSpc>
                <a:spcPts val="4063"/>
              </a:lnSpc>
              <a:buFont typeface="Arial"/>
              <a:buChar char="•"/>
            </a:pPr>
            <a:r>
              <a:rPr lang="en-US" sz="2390">
                <a:solidFill>
                  <a:srgbClr val="014575"/>
                </a:solidFill>
                <a:latin typeface="DM Sans"/>
              </a:rPr>
              <a:t>Driving under the influence​</a:t>
            </a:r>
          </a:p>
          <a:p>
            <a:pPr algn="l" marL="1032136" indent="-344045" lvl="2">
              <a:lnSpc>
                <a:spcPts val="4063"/>
              </a:lnSpc>
              <a:buFont typeface="Arial"/>
              <a:buChar char="⚬"/>
            </a:pPr>
            <a:r>
              <a:rPr lang="en-US" sz="2390">
                <a:solidFill>
                  <a:srgbClr val="014575"/>
                </a:solidFill>
                <a:latin typeface="DM Sans"/>
              </a:rPr>
              <a:t>S</a:t>
            </a:r>
            <a:r>
              <a:rPr lang="en-US" sz="2390">
                <a:solidFill>
                  <a:srgbClr val="014575"/>
                </a:solidFill>
                <a:latin typeface="DM Sans"/>
              </a:rPr>
              <a:t>lower reaction time (signal and sounds)​</a:t>
            </a:r>
          </a:p>
          <a:p>
            <a:pPr algn="l" marL="1032136" indent="-344045" lvl="2">
              <a:lnSpc>
                <a:spcPts val="4063"/>
              </a:lnSpc>
              <a:buFont typeface="Arial"/>
              <a:buChar char="⚬"/>
            </a:pPr>
            <a:r>
              <a:rPr lang="en-US" sz="2390">
                <a:solidFill>
                  <a:srgbClr val="014575"/>
                </a:solidFill>
                <a:latin typeface="DM Sans"/>
              </a:rPr>
              <a:t>L</a:t>
            </a:r>
            <a:r>
              <a:rPr lang="en-US" sz="2390">
                <a:solidFill>
                  <a:srgbClr val="014575"/>
                </a:solidFill>
                <a:latin typeface="DM Sans"/>
              </a:rPr>
              <a:t>ane weaving​</a:t>
            </a:r>
          </a:p>
          <a:p>
            <a:pPr algn="l" marL="1032136" indent="-344045" lvl="2">
              <a:lnSpc>
                <a:spcPts val="4063"/>
              </a:lnSpc>
              <a:buFont typeface="Arial"/>
              <a:buChar char="⚬"/>
            </a:pPr>
            <a:r>
              <a:rPr lang="en-US" sz="2390">
                <a:solidFill>
                  <a:srgbClr val="014575"/>
                </a:solidFill>
                <a:latin typeface="DM Sans"/>
              </a:rPr>
              <a:t>D</a:t>
            </a:r>
            <a:r>
              <a:rPr lang="en-US" sz="2390">
                <a:solidFill>
                  <a:srgbClr val="014575"/>
                </a:solidFill>
                <a:latin typeface="DM Sans"/>
              </a:rPr>
              <a:t>ecreased coordination​</a:t>
            </a:r>
          </a:p>
          <a:p>
            <a:pPr algn="l" marL="1032136" indent="-344045" lvl="2">
              <a:lnSpc>
                <a:spcPts val="4063"/>
              </a:lnSpc>
              <a:buFont typeface="Arial"/>
              <a:buChar char="⚬"/>
            </a:pPr>
            <a:r>
              <a:rPr lang="en-US" sz="2390">
                <a:solidFill>
                  <a:srgbClr val="014575"/>
                </a:solidFill>
                <a:latin typeface="DM Sans"/>
              </a:rPr>
              <a:t>D</a:t>
            </a:r>
            <a:r>
              <a:rPr lang="en-US" sz="2390">
                <a:solidFill>
                  <a:srgbClr val="014575"/>
                </a:solidFill>
                <a:latin typeface="DM Sans"/>
              </a:rPr>
              <a:t>istorting perception​</a:t>
            </a:r>
          </a:p>
          <a:p>
            <a:pPr algn="l" marL="516068" indent="-258034" lvl="1">
              <a:lnSpc>
                <a:spcPts val="4063"/>
              </a:lnSpc>
              <a:buFont typeface="Arial"/>
              <a:buChar char="•"/>
            </a:pPr>
            <a:r>
              <a:rPr lang="en-US" sz="2390">
                <a:solidFill>
                  <a:srgbClr val="014575"/>
                </a:solidFill>
                <a:latin typeface="DM Sans"/>
              </a:rPr>
              <a:t>Legalities of Driving Under the Influence:​</a:t>
            </a:r>
          </a:p>
          <a:p>
            <a:pPr algn="l" marL="1032136" indent="-344045" lvl="2">
              <a:lnSpc>
                <a:spcPts val="4063"/>
              </a:lnSpc>
              <a:buFont typeface="Arial"/>
              <a:buChar char="⚬"/>
            </a:pPr>
            <a:r>
              <a:rPr lang="en-US" sz="2390">
                <a:solidFill>
                  <a:srgbClr val="014575"/>
                </a:solidFill>
                <a:latin typeface="DM Sans"/>
              </a:rPr>
              <a:t>Blood - at least 2 nanograms per milliliter, 5 nanograms per milliliter of marijuana metabolite​</a:t>
            </a:r>
          </a:p>
          <a:p>
            <a:pPr algn="l" marL="1032136" indent="-344045" lvl="2">
              <a:lnSpc>
                <a:spcPts val="4063"/>
              </a:lnSpc>
              <a:buFont typeface="Arial"/>
              <a:buChar char="⚬"/>
            </a:pPr>
            <a:r>
              <a:rPr lang="en-US" sz="2390">
                <a:solidFill>
                  <a:srgbClr val="014575"/>
                </a:solidFill>
                <a:latin typeface="DM Sans"/>
              </a:rPr>
              <a:t>Urine - at least 10 nanograms per milliliter, 5 nanograms per milliliter of marijuana metabolite​</a:t>
            </a:r>
          </a:p>
          <a:p>
            <a:pPr algn="l">
              <a:lnSpc>
                <a:spcPts val="4063"/>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479437" y="3336947"/>
            <a:ext cx="4564451" cy="3474688"/>
          </a:xfrm>
          <a:custGeom>
            <a:avLst/>
            <a:gdLst/>
            <a:ahLst/>
            <a:cxnLst/>
            <a:rect r="r" b="b" t="t" l="l"/>
            <a:pathLst>
              <a:path h="3474688" w="4564451">
                <a:moveTo>
                  <a:pt x="0" y="0"/>
                </a:moveTo>
                <a:lnTo>
                  <a:pt x="4564451" y="0"/>
                </a:lnTo>
                <a:lnTo>
                  <a:pt x="4564451" y="3474688"/>
                </a:lnTo>
                <a:lnTo>
                  <a:pt x="0" y="347468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403657" y="1144326"/>
            <a:ext cx="9855643" cy="1660481"/>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KNOW THE RISKS OF MARIJUANA USE​ CONTINUED</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403657" y="3068932"/>
            <a:ext cx="9855643" cy="6649065"/>
          </a:xfrm>
          <a:prstGeom prst="rect">
            <a:avLst/>
          </a:prstGeom>
        </p:spPr>
        <p:txBody>
          <a:bodyPr anchor="t" rtlCol="false" tIns="0" lIns="0" bIns="0" rIns="0">
            <a:spAutoFit/>
          </a:bodyPr>
          <a:lstStyle/>
          <a:p>
            <a:pPr algn="l" marL="516068" indent="-258034" lvl="1">
              <a:lnSpc>
                <a:spcPts val="4063"/>
              </a:lnSpc>
              <a:buFont typeface="Arial"/>
              <a:buChar char="•"/>
            </a:pPr>
            <a:r>
              <a:rPr lang="en-US" sz="2390">
                <a:solidFill>
                  <a:srgbClr val="014575"/>
                </a:solidFill>
                <a:latin typeface="DM Sans"/>
              </a:rPr>
              <a:t>Being under the influence of MJ can put you at risk of pregnancy and STDs​.</a:t>
            </a:r>
          </a:p>
          <a:p>
            <a:pPr algn="l" marL="516068" indent="-258034" lvl="1">
              <a:lnSpc>
                <a:spcPts val="4063"/>
              </a:lnSpc>
              <a:buFont typeface="Arial"/>
              <a:buChar char="•"/>
            </a:pPr>
            <a:r>
              <a:rPr lang="en-US" sz="2390">
                <a:solidFill>
                  <a:srgbClr val="014575"/>
                </a:solidFill>
                <a:latin typeface="DM Sans"/>
              </a:rPr>
              <a:t>C</a:t>
            </a:r>
            <a:r>
              <a:rPr lang="en-US" sz="2390">
                <a:solidFill>
                  <a:srgbClr val="014575"/>
                </a:solidFill>
                <a:latin typeface="DM Sans"/>
              </a:rPr>
              <a:t>an possibly put you at risk for pregnancy complications​.</a:t>
            </a:r>
          </a:p>
          <a:p>
            <a:pPr algn="l" marL="516068" indent="-258034" lvl="1">
              <a:lnSpc>
                <a:spcPts val="4063"/>
              </a:lnSpc>
              <a:buFont typeface="Arial"/>
              <a:buChar char="•"/>
            </a:pPr>
            <a:r>
              <a:rPr lang="en-US" sz="2390">
                <a:solidFill>
                  <a:srgbClr val="014575"/>
                </a:solidFill>
                <a:latin typeface="DM Sans"/>
              </a:rPr>
              <a:t>Some research shows newborns can have​:</a:t>
            </a:r>
          </a:p>
          <a:p>
            <a:pPr algn="l" marL="1032136" indent="-344045" lvl="2">
              <a:lnSpc>
                <a:spcPts val="4063"/>
              </a:lnSpc>
              <a:buFont typeface="Arial"/>
              <a:buChar char="⚬"/>
            </a:pPr>
            <a:r>
              <a:rPr lang="en-US" sz="2390">
                <a:solidFill>
                  <a:srgbClr val="014575"/>
                </a:solidFill>
                <a:latin typeface="DM Sans"/>
              </a:rPr>
              <a:t>A </a:t>
            </a:r>
            <a:r>
              <a:rPr lang="en-US" sz="2390">
                <a:solidFill>
                  <a:srgbClr val="014575"/>
                </a:solidFill>
                <a:latin typeface="DM Sans"/>
              </a:rPr>
              <a:t>lower birth weight​</a:t>
            </a:r>
          </a:p>
          <a:p>
            <a:pPr algn="l" marL="1032136" indent="-344045" lvl="2">
              <a:lnSpc>
                <a:spcPts val="4063"/>
              </a:lnSpc>
              <a:buFont typeface="Arial"/>
              <a:buChar char="⚬"/>
            </a:pPr>
            <a:r>
              <a:rPr lang="en-US" sz="2390">
                <a:solidFill>
                  <a:srgbClr val="014575"/>
                </a:solidFill>
                <a:latin typeface="DM Sans"/>
              </a:rPr>
              <a:t>A</a:t>
            </a:r>
            <a:r>
              <a:rPr lang="en-US" sz="2390">
                <a:solidFill>
                  <a:srgbClr val="014575"/>
                </a:solidFill>
                <a:latin typeface="DM Sans"/>
              </a:rPr>
              <a:t>bnormal neurological development​</a:t>
            </a:r>
          </a:p>
          <a:p>
            <a:pPr algn="l" marL="1548204" indent="-387051" lvl="3">
              <a:lnSpc>
                <a:spcPts val="4063"/>
              </a:lnSpc>
              <a:buFont typeface="Arial"/>
              <a:buChar char="￭"/>
            </a:pPr>
            <a:r>
              <a:rPr lang="en-US" sz="2390">
                <a:solidFill>
                  <a:srgbClr val="014575"/>
                </a:solidFill>
                <a:latin typeface="DM Sans"/>
              </a:rPr>
              <a:t>A</a:t>
            </a:r>
            <a:r>
              <a:rPr lang="en-US" sz="2390">
                <a:solidFill>
                  <a:srgbClr val="014575"/>
                </a:solidFill>
                <a:latin typeface="DM Sans"/>
              </a:rPr>
              <a:t>ttention​</a:t>
            </a:r>
          </a:p>
          <a:p>
            <a:pPr algn="l" marL="1548204" indent="-387051" lvl="3">
              <a:lnSpc>
                <a:spcPts val="4063"/>
              </a:lnSpc>
              <a:buFont typeface="Arial"/>
              <a:buChar char="￭"/>
            </a:pPr>
            <a:r>
              <a:rPr lang="en-US" sz="2390">
                <a:solidFill>
                  <a:srgbClr val="014575"/>
                </a:solidFill>
                <a:latin typeface="DM Sans"/>
              </a:rPr>
              <a:t>memory​</a:t>
            </a:r>
          </a:p>
          <a:p>
            <a:pPr algn="l" marL="1548204" indent="-387051" lvl="3">
              <a:lnSpc>
                <a:spcPts val="4063"/>
              </a:lnSpc>
              <a:buFont typeface="Arial"/>
              <a:buChar char="￭"/>
            </a:pPr>
            <a:r>
              <a:rPr lang="en-US" sz="2390">
                <a:solidFill>
                  <a:srgbClr val="014575"/>
                </a:solidFill>
                <a:latin typeface="DM Sans"/>
              </a:rPr>
              <a:t>P</a:t>
            </a:r>
            <a:r>
              <a:rPr lang="en-US" sz="2390">
                <a:solidFill>
                  <a:srgbClr val="014575"/>
                </a:solidFill>
                <a:latin typeface="DM Sans"/>
              </a:rPr>
              <a:t>roblem-solving skills​</a:t>
            </a:r>
          </a:p>
          <a:p>
            <a:pPr algn="l" marL="1548204" indent="-387051" lvl="3">
              <a:lnSpc>
                <a:spcPts val="4063"/>
              </a:lnSpc>
              <a:buFont typeface="Arial"/>
              <a:buChar char="￭"/>
            </a:pPr>
            <a:r>
              <a:rPr lang="en-US" sz="2390">
                <a:solidFill>
                  <a:srgbClr val="014575"/>
                </a:solidFill>
                <a:latin typeface="DM Sans"/>
              </a:rPr>
              <a:t>B</a:t>
            </a:r>
            <a:r>
              <a:rPr lang="en-US" sz="2390">
                <a:solidFill>
                  <a:srgbClr val="014575"/>
                </a:solidFill>
                <a:latin typeface="DM Sans"/>
              </a:rPr>
              <a:t>ehavior​</a:t>
            </a:r>
          </a:p>
          <a:p>
            <a:pPr algn="l" marL="516068" indent="-258034" lvl="1">
              <a:lnSpc>
                <a:spcPts val="4063"/>
              </a:lnSpc>
              <a:buFont typeface="Arial"/>
              <a:buChar char="•"/>
            </a:pPr>
            <a:r>
              <a:rPr lang="en-US" sz="2390">
                <a:solidFill>
                  <a:srgbClr val="014575"/>
                </a:solidFill>
                <a:latin typeface="DM Sans"/>
              </a:rPr>
              <a:t>N</a:t>
            </a:r>
            <a:r>
              <a:rPr lang="en-US" sz="2390">
                <a:solidFill>
                  <a:srgbClr val="014575"/>
                </a:solidFill>
                <a:latin typeface="DM Sans"/>
              </a:rPr>
              <a:t>o matter how it was ingested, ​THC can have an effect on a baby (even breastfeeding)</a:t>
            </a:r>
          </a:p>
          <a:p>
            <a:pPr algn="l">
              <a:lnSpc>
                <a:spcPts val="4063"/>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2433857" y="2482555"/>
            <a:ext cx="2675967" cy="5183471"/>
          </a:xfrm>
          <a:custGeom>
            <a:avLst/>
            <a:gdLst/>
            <a:ahLst/>
            <a:cxnLst/>
            <a:rect r="r" b="b" t="t" l="l"/>
            <a:pathLst>
              <a:path h="5183471" w="2675967">
                <a:moveTo>
                  <a:pt x="0" y="0"/>
                </a:moveTo>
                <a:lnTo>
                  <a:pt x="2675966" y="0"/>
                </a:lnTo>
                <a:lnTo>
                  <a:pt x="2675966" y="5183471"/>
                </a:lnTo>
                <a:lnTo>
                  <a:pt x="0" y="518347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403657" y="1144326"/>
            <a:ext cx="9855643" cy="1660481"/>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KNOW THE RISKS OF MARIJUANA USE​ CONTINUED</a:t>
            </a:r>
          </a:p>
        </p:txBody>
      </p:sp>
    </p:spTree>
  </p:cSld>
  <p:clrMapOvr>
    <a:masterClrMapping/>
  </p:clrMapOvr>
</p:sld>
</file>

<file path=ppt/slides/slide19.xml><?xml version="1.0" encoding="utf-8"?>
<p:sld xmlns:p="http://schemas.openxmlformats.org/presentationml/2006/main" xmlns:a="http://schemas.openxmlformats.org/drawingml/2006/main">
  <p:cSld>
    <p:bg>
      <p:bgPr>
        <a:solidFill>
          <a:srgbClr val="698F4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563672"/>
            <a:chOff x="0" y="0"/>
            <a:chExt cx="5497895" cy="2223355"/>
          </a:xfrm>
        </p:grpSpPr>
        <p:sp>
          <p:nvSpPr>
            <p:cNvPr name="Freeform 6" id="6"/>
            <p:cNvSpPr/>
            <p:nvPr/>
          </p:nvSpPr>
          <p:spPr>
            <a:xfrm flipH="false" flipV="false" rot="0">
              <a:off x="0" y="0"/>
              <a:ext cx="5497895" cy="2223355"/>
            </a:xfrm>
            <a:custGeom>
              <a:avLst/>
              <a:gdLst/>
              <a:ahLst/>
              <a:cxnLst/>
              <a:rect r="r" b="b" t="t" l="l"/>
              <a:pathLst>
                <a:path h="2223355" w="5497895">
                  <a:moveTo>
                    <a:pt x="0" y="0"/>
                  </a:moveTo>
                  <a:lnTo>
                    <a:pt x="5497895" y="0"/>
                  </a:lnTo>
                  <a:lnTo>
                    <a:pt x="5497895" y="2223355"/>
                  </a:lnTo>
                  <a:lnTo>
                    <a:pt x="0" y="2223355"/>
                  </a:lnTo>
                  <a:close/>
                </a:path>
              </a:pathLst>
            </a:custGeom>
            <a:solidFill>
              <a:srgbClr val="4B90B8"/>
            </a:solidFill>
          </p:spPr>
        </p:sp>
        <p:sp>
          <p:nvSpPr>
            <p:cNvPr name="TextBox 7" id="7"/>
            <p:cNvSpPr txBox="true"/>
            <p:nvPr/>
          </p:nvSpPr>
          <p:spPr>
            <a:xfrm>
              <a:off x="0" y="-38100"/>
              <a:ext cx="5497895" cy="2261455"/>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SIGNS OF USE</a:t>
            </a:r>
          </a:p>
        </p:txBody>
      </p:sp>
      <p:sp>
        <p:nvSpPr>
          <p:cNvPr name="TextBox 9" id="9"/>
          <p:cNvSpPr txBox="true"/>
          <p:nvPr/>
        </p:nvSpPr>
        <p:spPr>
          <a:xfrm rot="0">
            <a:off x="1579093" y="3000375"/>
            <a:ext cx="15147239" cy="5832476"/>
          </a:xfrm>
          <a:prstGeom prst="rect">
            <a:avLst/>
          </a:prstGeom>
        </p:spPr>
        <p:txBody>
          <a:bodyPr anchor="t" rtlCol="false" tIns="0" lIns="0" bIns="0" rIns="0">
            <a:spAutoFit/>
          </a:bodyPr>
          <a:lstStyle/>
          <a:p>
            <a:pPr algn="l" marL="539748" indent="-269874" lvl="1">
              <a:lnSpc>
                <a:spcPts val="4249"/>
              </a:lnSpc>
              <a:buFont typeface="Arial"/>
              <a:buChar char="•"/>
            </a:pPr>
            <a:r>
              <a:rPr lang="en-US" sz="2499">
                <a:solidFill>
                  <a:srgbClr val="FFFFFF"/>
                </a:solidFill>
                <a:latin typeface="DM Sans"/>
              </a:rPr>
              <a:t>Noticing behavior changes may prevent the negative impact marijuana can have on students' lives. The following are changes that could indicate substance abuse or other problems that need to be addressed:</a:t>
            </a:r>
          </a:p>
          <a:p>
            <a:pPr algn="l" marL="1079496" indent="-359832" lvl="2">
              <a:lnSpc>
                <a:spcPts val="4249"/>
              </a:lnSpc>
              <a:buFont typeface="Arial"/>
              <a:buChar char="⚬"/>
            </a:pPr>
            <a:r>
              <a:rPr lang="en-US" sz="2499">
                <a:solidFill>
                  <a:srgbClr val="FFFFFF"/>
                </a:solidFill>
                <a:latin typeface="DM Sans"/>
              </a:rPr>
              <a:t>Lack of concern with hygiene and appearance​</a:t>
            </a:r>
          </a:p>
          <a:p>
            <a:pPr algn="l" marL="1079496" indent="-359832" lvl="2">
              <a:lnSpc>
                <a:spcPts val="4249"/>
              </a:lnSpc>
              <a:buFont typeface="Arial"/>
              <a:buChar char="⚬"/>
            </a:pPr>
            <a:r>
              <a:rPr lang="en-US" sz="2499">
                <a:solidFill>
                  <a:srgbClr val="FFFFFF"/>
                </a:solidFill>
                <a:latin typeface="DM Sans"/>
              </a:rPr>
              <a:t>Unusual mood changes and disinterest in hobbies and extracurricular activities​</a:t>
            </a:r>
          </a:p>
          <a:p>
            <a:pPr algn="l" marL="1079496" indent="-359832" lvl="2">
              <a:lnSpc>
                <a:spcPts val="4249"/>
              </a:lnSpc>
              <a:buFont typeface="Arial"/>
              <a:buChar char="⚬"/>
            </a:pPr>
            <a:r>
              <a:rPr lang="en-US" sz="2499">
                <a:solidFill>
                  <a:srgbClr val="FFFFFF"/>
                </a:solidFill>
                <a:latin typeface="DM Sans"/>
              </a:rPr>
              <a:t>Stressful or difficult peer relationships​ &amp; Lowered academic success​</a:t>
            </a:r>
          </a:p>
          <a:p>
            <a:pPr algn="l" marL="1079496" indent="-359832" lvl="2">
              <a:lnSpc>
                <a:spcPts val="4249"/>
              </a:lnSpc>
              <a:buFont typeface="Arial"/>
              <a:buChar char="⚬"/>
            </a:pPr>
            <a:r>
              <a:rPr lang="en-US" sz="2499">
                <a:solidFill>
                  <a:srgbClr val="FFFFFF"/>
                </a:solidFill>
                <a:latin typeface="DM Sans"/>
              </a:rPr>
              <a:t>Appear to be unusually happy and giggly​</a:t>
            </a:r>
          </a:p>
          <a:p>
            <a:pPr algn="l" marL="1079496" indent="-359832" lvl="2">
              <a:lnSpc>
                <a:spcPts val="4249"/>
              </a:lnSpc>
              <a:buFont typeface="Arial"/>
              <a:buChar char="⚬"/>
            </a:pPr>
            <a:r>
              <a:rPr lang="en-US" sz="2499">
                <a:solidFill>
                  <a:srgbClr val="FFFFFF"/>
                </a:solidFill>
                <a:latin typeface="DM Sans"/>
              </a:rPr>
              <a:t>Uncoordinated movement​ &amp; Forgetfulness​</a:t>
            </a:r>
          </a:p>
          <a:p>
            <a:pPr algn="l" marL="1079496" indent="-359832" lvl="2">
              <a:lnSpc>
                <a:spcPts val="4249"/>
              </a:lnSpc>
              <a:buFont typeface="Arial"/>
              <a:buChar char="⚬"/>
            </a:pPr>
            <a:r>
              <a:rPr lang="en-US" sz="2499">
                <a:solidFill>
                  <a:srgbClr val="FFFFFF"/>
                </a:solidFill>
                <a:latin typeface="DM Sans"/>
              </a:rPr>
              <a:t>Bloodshot or red eyes​ &amp; Regular use of eye drops and odor eliminating products​</a:t>
            </a:r>
          </a:p>
          <a:p>
            <a:pPr algn="l" marL="1079496" indent="-359832" lvl="2">
              <a:lnSpc>
                <a:spcPts val="4249"/>
              </a:lnSpc>
              <a:buFont typeface="Arial"/>
              <a:buChar char="⚬"/>
            </a:pPr>
            <a:r>
              <a:rPr lang="en-US" sz="2499">
                <a:solidFill>
                  <a:srgbClr val="FFFFFF"/>
                </a:solidFill>
                <a:latin typeface="DM Sans"/>
              </a:rPr>
              <a:t>Strange smells on clothes and personal items​</a:t>
            </a:r>
          </a:p>
          <a:p>
            <a:pPr algn="l" marL="1079496" indent="-359832" lvl="2">
              <a:lnSpc>
                <a:spcPts val="4249"/>
              </a:lnSpc>
              <a:buFont typeface="Arial"/>
              <a:buChar char="⚬"/>
            </a:pPr>
            <a:r>
              <a:rPr lang="en-US" sz="2499">
                <a:solidFill>
                  <a:srgbClr val="FFFFFF"/>
                </a:solidFill>
                <a:latin typeface="DM Sans"/>
              </a:rPr>
              <a:t>Possessing drug paraphernalia or items that support drug use</a:t>
            </a:r>
          </a:p>
        </p:txBody>
      </p:sp>
    </p:spTree>
  </p:cSld>
  <p:clrMapOvr>
    <a:masterClrMapping/>
  </p:clrMapOvr>
</p:sld>
</file>

<file path=ppt/slides/slide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4B90B8"/>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ACKNOWLEDGEMENTS</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a:lnSpc>
                <a:spcPts val="6120"/>
              </a:lnSpc>
            </a:pPr>
            <a:r>
              <a:rPr lang="en-US" sz="3600">
                <a:solidFill>
                  <a:srgbClr val="014575"/>
                </a:solidFill>
                <a:latin typeface="DM Sans"/>
              </a:rPr>
              <a:t>This presentation was created by Join Together Northern Nevada with support from community partners.</a:t>
            </a:r>
          </a:p>
          <a:p>
            <a:pPr algn="l">
              <a:lnSpc>
                <a:spcPts val="6120"/>
              </a:lnSpc>
            </a:pPr>
          </a:p>
          <a:p>
            <a:pPr algn="l">
              <a:lnSpc>
                <a:spcPts val="6120"/>
              </a:lnSpc>
            </a:pPr>
            <a:r>
              <a:rPr lang="en-US" sz="3600">
                <a:solidFill>
                  <a:srgbClr val="014575"/>
                </a:solidFill>
                <a:latin typeface="DM Sans"/>
              </a:rPr>
              <a:t>Funding for this presentation was provided by Department of Public and Behavioral Health.</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98F44"/>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698F44"/>
        </a:solidFill>
      </p:bgPr>
    </p:bg>
    <p:spTree>
      <p:nvGrpSpPr>
        <p:cNvPr id="1" name=""/>
        <p:cNvGrpSpPr/>
        <p:nvPr/>
      </p:nvGrpSpPr>
      <p:grpSpPr>
        <a:xfrm>
          <a:off x="0" y="0"/>
          <a:ext cx="0" cy="0"/>
          <a:chOff x="0" y="0"/>
          <a:chExt cx="0" cy="0"/>
        </a:xfrm>
      </p:grpSpPr>
      <p:grpSp>
        <p:nvGrpSpPr>
          <p:cNvPr name="Group 2" id="2"/>
          <p:cNvGrpSpPr/>
          <p:nvPr/>
        </p:nvGrpSpPr>
        <p:grpSpPr>
          <a:xfrm rot="0">
            <a:off x="4982546" y="2753544"/>
            <a:ext cx="8322908" cy="5253501"/>
            <a:chOff x="0" y="0"/>
            <a:chExt cx="2192042" cy="1383638"/>
          </a:xfrm>
        </p:grpSpPr>
        <p:sp>
          <p:nvSpPr>
            <p:cNvPr name="Freeform 3" id="3"/>
            <p:cNvSpPr/>
            <p:nvPr/>
          </p:nvSpPr>
          <p:spPr>
            <a:xfrm flipH="false" flipV="false" rot="0">
              <a:off x="0" y="0"/>
              <a:ext cx="2192042" cy="1383638"/>
            </a:xfrm>
            <a:custGeom>
              <a:avLst/>
              <a:gdLst/>
              <a:ahLst/>
              <a:cxnLst/>
              <a:rect r="r" b="b" t="t" l="l"/>
              <a:pathLst>
                <a:path h="1383638" w="2192042">
                  <a:moveTo>
                    <a:pt x="0" y="0"/>
                  </a:moveTo>
                  <a:lnTo>
                    <a:pt x="2192042" y="0"/>
                  </a:lnTo>
                  <a:lnTo>
                    <a:pt x="2192042" y="1383638"/>
                  </a:lnTo>
                  <a:lnTo>
                    <a:pt x="0" y="1383638"/>
                  </a:lnTo>
                  <a:close/>
                </a:path>
              </a:pathLst>
            </a:custGeom>
            <a:solidFill>
              <a:srgbClr val="FFFFFF"/>
            </a:solidFill>
          </p:spPr>
        </p:sp>
        <p:sp>
          <p:nvSpPr>
            <p:cNvPr name="TextBox 4" id="4"/>
            <p:cNvSpPr txBox="true"/>
            <p:nvPr/>
          </p:nvSpPr>
          <p:spPr>
            <a:xfrm>
              <a:off x="0" y="-38100"/>
              <a:ext cx="2192042" cy="1421738"/>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0" y="0"/>
            <a:ext cx="18288000" cy="5655593"/>
            <a:chOff x="0" y="0"/>
            <a:chExt cx="4816593" cy="1489539"/>
          </a:xfrm>
        </p:grpSpPr>
        <p:sp>
          <p:nvSpPr>
            <p:cNvPr name="Freeform 6" id="6"/>
            <p:cNvSpPr/>
            <p:nvPr/>
          </p:nvSpPr>
          <p:spPr>
            <a:xfrm flipH="false" flipV="false" rot="0">
              <a:off x="0" y="0"/>
              <a:ext cx="4816592" cy="1489539"/>
            </a:xfrm>
            <a:custGeom>
              <a:avLst/>
              <a:gdLst/>
              <a:ahLst/>
              <a:cxnLst/>
              <a:rect r="r" b="b" t="t" l="l"/>
              <a:pathLst>
                <a:path h="1489539" w="4816592">
                  <a:moveTo>
                    <a:pt x="0" y="0"/>
                  </a:moveTo>
                  <a:lnTo>
                    <a:pt x="4816592" y="0"/>
                  </a:lnTo>
                  <a:lnTo>
                    <a:pt x="4816592" y="1489539"/>
                  </a:lnTo>
                  <a:lnTo>
                    <a:pt x="0" y="1489539"/>
                  </a:lnTo>
                  <a:close/>
                </a:path>
              </a:pathLst>
            </a:custGeom>
            <a:solidFill>
              <a:srgbClr val="FFFFFF"/>
            </a:solidFill>
          </p:spPr>
        </p:sp>
        <p:sp>
          <p:nvSpPr>
            <p:cNvPr name="TextBox 7" id="7"/>
            <p:cNvSpPr txBox="true"/>
            <p:nvPr/>
          </p:nvSpPr>
          <p:spPr>
            <a:xfrm>
              <a:off x="0" y="-38100"/>
              <a:ext cx="4816593" cy="1527639"/>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4982546" y="2753544"/>
            <a:ext cx="8322908" cy="5253501"/>
          </a:xfrm>
          <a:custGeom>
            <a:avLst/>
            <a:gdLst/>
            <a:ahLst/>
            <a:cxnLst/>
            <a:rect r="r" b="b" t="t" l="l"/>
            <a:pathLst>
              <a:path h="5253501" w="8322908">
                <a:moveTo>
                  <a:pt x="0" y="0"/>
                </a:moveTo>
                <a:lnTo>
                  <a:pt x="8322908" y="0"/>
                </a:lnTo>
                <a:lnTo>
                  <a:pt x="8322908" y="5253501"/>
                </a:lnTo>
                <a:lnTo>
                  <a:pt x="0" y="5253501"/>
                </a:lnTo>
                <a:lnTo>
                  <a:pt x="0" y="0"/>
                </a:lnTo>
                <a:close/>
              </a:path>
            </a:pathLst>
          </a:custGeom>
          <a:blipFill>
            <a:blip r:embed="rId2">
              <a:alphaModFix amt="58000"/>
            </a:blip>
            <a:stretch>
              <a:fillRect l="0" t="-2775" r="0" b="-2775"/>
            </a:stretch>
          </a:blipFill>
        </p:spPr>
      </p:sp>
      <p:sp>
        <p:nvSpPr>
          <p:cNvPr name="Freeform 9" id="9">
            <a:hlinkClick r:id="rId5" tooltip="https://www.youtube.com/watch?v=80tua_ZPc94"/>
          </p:cNvPr>
          <p:cNvSpPr/>
          <p:nvPr/>
        </p:nvSpPr>
        <p:spPr>
          <a:xfrm flipH="false" flipV="false" rot="0">
            <a:off x="8043044" y="4279339"/>
            <a:ext cx="2201913" cy="2201913"/>
          </a:xfrm>
          <a:custGeom>
            <a:avLst/>
            <a:gdLst/>
            <a:ahLst/>
            <a:cxnLst/>
            <a:rect r="r" b="b" t="t" l="l"/>
            <a:pathLst>
              <a:path h="2201913" w="2201913">
                <a:moveTo>
                  <a:pt x="0" y="0"/>
                </a:moveTo>
                <a:lnTo>
                  <a:pt x="2201912" y="0"/>
                </a:lnTo>
                <a:lnTo>
                  <a:pt x="2201912" y="2201912"/>
                </a:lnTo>
                <a:lnTo>
                  <a:pt x="0" y="220191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0" id="10"/>
          <p:cNvSpPr txBox="true"/>
          <p:nvPr/>
        </p:nvSpPr>
        <p:spPr>
          <a:xfrm rot="0">
            <a:off x="-788795" y="923925"/>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BEFORE WE END, HERE IS A SHORT VIDEO</a:t>
            </a:r>
          </a:p>
        </p:txBody>
      </p:sp>
    </p:spTree>
  </p:cSld>
  <p:clrMapOvr>
    <a:masterClrMapping/>
  </p:clrMapOvr>
</p:sld>
</file>

<file path=ppt/slides/slide21.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1028700" y="2106206"/>
          <a:ext cx="16230600" cy="7650478"/>
        </p:xfrm>
        <a:graphic>
          <a:graphicData uri="http://schemas.openxmlformats.org/drawingml/2006/table">
            <a:tbl>
              <a:tblPr/>
              <a:tblGrid>
                <a:gridCol w="4057650"/>
                <a:gridCol w="4057650"/>
                <a:gridCol w="4057650"/>
                <a:gridCol w="4057650"/>
              </a:tblGrid>
              <a:tr h="1084426">
                <a:tc>
                  <a:txBody>
                    <a:bodyPr anchor="t" rtlCol="false"/>
                    <a:lstStyle/>
                    <a:p>
                      <a:pPr algn="ctr">
                        <a:lnSpc>
                          <a:spcPts val="2799"/>
                        </a:lnSpc>
                        <a:defRPr/>
                      </a:pPr>
                      <a:r>
                        <a:rPr lang="en-US" sz="1999">
                          <a:solidFill>
                            <a:srgbClr val="FFFFFF"/>
                          </a:solidFill>
                          <a:latin typeface="Fira Sans Medium Bold"/>
                        </a:rPr>
                        <a:t>Find a Treatment Facility</a:t>
                      </a:r>
                      <a:endParaRPr lang="en-US" sz="1100"/>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57150">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Bold"/>
                        </a:rPr>
                        <a:t>National Treatment Hotline</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57150">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Bold"/>
                        </a:rPr>
                        <a:t>Crisis Support Services</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57150">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Bold"/>
                        </a:rPr>
                        <a:t>Reno ASAP Alcohol and Drug Services</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57150">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r>
              <a:tr h="1536567">
                <a:tc>
                  <a:txBody>
                    <a:bodyPr anchor="t" rtlCol="false"/>
                    <a:lstStyle/>
                    <a:p>
                      <a:pPr algn="ctr">
                        <a:lnSpc>
                          <a:spcPts val="2799"/>
                        </a:lnSpc>
                        <a:defRPr/>
                      </a:pPr>
                      <a:r>
                        <a:rPr lang="en-US" sz="1999">
                          <a:solidFill>
                            <a:srgbClr val="014575"/>
                          </a:solidFill>
                          <a:latin typeface="Fira Sans Light Bold"/>
                        </a:rPr>
                        <a:t>http://findtreatment.gov</a:t>
                      </a:r>
                      <a:endParaRPr lang="en-US" sz="1100"/>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134A94"/>
                          </a:solidFill>
                          <a:latin typeface="Fira Sans Light Bold"/>
                        </a:rPr>
                        <a:t>1-800-662-4357</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988</a:t>
                      </a:r>
                      <a:endParaRPr lang="en-US" sz="1100"/>
                    </a:p>
                    <a:p>
                      <a:pPr algn="ctr">
                        <a:lnSpc>
                          <a:spcPts val="2799"/>
                        </a:lnSpc>
                      </a:pPr>
                      <a:r>
                        <a:rPr lang="en-US" sz="1999">
                          <a:solidFill>
                            <a:srgbClr val="014575"/>
                          </a:solidFill>
                          <a:latin typeface="Fira Sans Light Bold"/>
                        </a:rPr>
                        <a:t>Text "care" to 839863</a:t>
                      </a:r>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620-665-6446</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Join Together Northern Nevada</a:t>
                      </a:r>
                      <a:endParaRPr lang="en-US" sz="1100"/>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Reno Behavioral Health</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Northern Nevada HOPES</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The Life Change Center</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r>
              <a:tr h="1833788">
                <a:tc>
                  <a:txBody>
                    <a:bodyPr anchor="t" rtlCol="false"/>
                    <a:lstStyle/>
                    <a:p>
                      <a:pPr algn="ctr">
                        <a:lnSpc>
                          <a:spcPts val="2799"/>
                        </a:lnSpc>
                        <a:defRPr/>
                      </a:pPr>
                      <a:r>
                        <a:rPr lang="en-US" sz="1999">
                          <a:solidFill>
                            <a:srgbClr val="014575"/>
                          </a:solidFill>
                          <a:latin typeface="Fira Sans Light Bold"/>
                        </a:rPr>
                        <a:t>775-324-7557</a:t>
                      </a:r>
                      <a:endParaRPr lang="en-US" sz="1100"/>
                    </a:p>
                    <a:p>
                      <a:pPr algn="ctr">
                        <a:lnSpc>
                          <a:spcPts val="2799"/>
                        </a:lnSpc>
                      </a:pPr>
                      <a:r>
                        <a:rPr lang="en-US" sz="1999">
                          <a:solidFill>
                            <a:srgbClr val="014575"/>
                          </a:solidFill>
                          <a:latin typeface="Fira Sans Light Bold"/>
                        </a:rPr>
                        <a:t>505 S. Arlington Ave, Suite 110</a:t>
                      </a:r>
                    </a:p>
                    <a:p>
                      <a:pPr algn="ctr">
                        <a:lnSpc>
                          <a:spcPts val="2799"/>
                        </a:lnSpc>
                      </a:pPr>
                      <a:r>
                        <a:rPr lang="en-US" sz="1999">
                          <a:solidFill>
                            <a:srgbClr val="014575"/>
                          </a:solidFill>
                          <a:latin typeface="Fira Sans Light Bold"/>
                        </a:rPr>
                        <a:t>Reno, NV 89509</a:t>
                      </a:r>
                    </a:p>
                    <a:p>
                      <a:pPr algn="ctr">
                        <a:lnSpc>
                          <a:spcPts val="2799"/>
                        </a:lnSpc>
                      </a:pPr>
                      <a:r>
                        <a:rPr lang="en-US" sz="1999">
                          <a:solidFill>
                            <a:srgbClr val="014575"/>
                          </a:solidFill>
                          <a:latin typeface="Fira Sans Light Bold"/>
                        </a:rPr>
                        <a:t>www.jtnn.org</a:t>
                      </a:r>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775-393-2200</a:t>
                      </a:r>
                      <a:endParaRPr lang="en-US" sz="1100"/>
                    </a:p>
                    <a:p>
                      <a:pPr algn="ctr">
                        <a:lnSpc>
                          <a:spcPts val="2799"/>
                        </a:lnSpc>
                      </a:pPr>
                      <a:r>
                        <a:rPr lang="en-US" sz="1999">
                          <a:solidFill>
                            <a:srgbClr val="014575"/>
                          </a:solidFill>
                          <a:latin typeface="Fira Sans Light Bold"/>
                        </a:rPr>
                        <a:t>6940 Sierra Center Pkwy</a:t>
                      </a:r>
                    </a:p>
                    <a:p>
                      <a:pPr algn="ctr">
                        <a:lnSpc>
                          <a:spcPts val="2799"/>
                        </a:lnSpc>
                      </a:pPr>
                      <a:r>
                        <a:rPr lang="en-US" sz="1999">
                          <a:solidFill>
                            <a:srgbClr val="014575"/>
                          </a:solidFill>
                          <a:latin typeface="Fira Sans Light Bold"/>
                        </a:rPr>
                        <a:t>Reno, NV 89511</a:t>
                      </a:r>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775-786-4673</a:t>
                      </a:r>
                      <a:endParaRPr lang="en-US" sz="1100"/>
                    </a:p>
                    <a:p>
                      <a:pPr algn="ctr">
                        <a:lnSpc>
                          <a:spcPts val="2799"/>
                        </a:lnSpc>
                      </a:pPr>
                      <a:r>
                        <a:rPr lang="en-US" sz="1999">
                          <a:solidFill>
                            <a:srgbClr val="014575"/>
                          </a:solidFill>
                          <a:latin typeface="Fira Sans Light Bold"/>
                        </a:rPr>
                        <a:t>580 W. 5th Street</a:t>
                      </a:r>
                    </a:p>
                    <a:p>
                      <a:pPr algn="ctr">
                        <a:lnSpc>
                          <a:spcPts val="2799"/>
                        </a:lnSpc>
                      </a:pPr>
                      <a:r>
                        <a:rPr lang="en-US" sz="1999">
                          <a:solidFill>
                            <a:srgbClr val="014575"/>
                          </a:solidFill>
                          <a:latin typeface="Fira Sans Light Bold"/>
                        </a:rPr>
                        <a:t>Reno, NV 89503</a:t>
                      </a:r>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775-355-7734</a:t>
                      </a:r>
                      <a:endParaRPr lang="en-US" sz="1100"/>
                    </a:p>
                    <a:p>
                      <a:pPr algn="ctr">
                        <a:lnSpc>
                          <a:spcPts val="2799"/>
                        </a:lnSpc>
                      </a:pPr>
                      <a:r>
                        <a:rPr lang="en-US" sz="1999">
                          <a:solidFill>
                            <a:srgbClr val="014575"/>
                          </a:solidFill>
                          <a:latin typeface="Fira Sans Light Bold"/>
                        </a:rPr>
                        <a:t>1755 Sullivan Lane</a:t>
                      </a:r>
                    </a:p>
                    <a:p>
                      <a:pPr algn="ctr">
                        <a:lnSpc>
                          <a:spcPts val="2799"/>
                        </a:lnSpc>
                      </a:pPr>
                      <a:r>
                        <a:rPr lang="en-US" sz="1999">
                          <a:solidFill>
                            <a:srgbClr val="014575"/>
                          </a:solidFill>
                          <a:latin typeface="Fira Sans Light Bold"/>
                        </a:rPr>
                        <a:t>Sparks, NV 89431</a:t>
                      </a:r>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Washoe County Human Services</a:t>
                      </a:r>
                      <a:endParaRPr lang="en-US" sz="1100"/>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Quest Counseling &amp; Consulting</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Vitality</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c>
                  <a:txBody>
                    <a:bodyPr anchor="t" rtlCol="false"/>
                    <a:lstStyle/>
                    <a:p>
                      <a:pPr algn="ctr">
                        <a:lnSpc>
                          <a:spcPts val="2799"/>
                        </a:lnSpc>
                        <a:defRPr/>
                      </a:pPr>
                      <a:r>
                        <a:rPr lang="en-US" sz="1999">
                          <a:solidFill>
                            <a:srgbClr val="FFFFFF"/>
                          </a:solidFill>
                          <a:latin typeface="Fira Sans Medium"/>
                        </a:rPr>
                        <a:t>Willow Springs</a:t>
                      </a:r>
                      <a:endParaRPr lang="en-US" sz="1100"/>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28575">
                      <a:solidFill>
                        <a:srgbClr val="014575"/>
                      </a:solidFill>
                      <a:prstDash val="solid"/>
                      <a:round/>
                      <a:headEnd type="none" w="med" len="med"/>
                      <a:tailEnd type="none" w="med" len="med"/>
                    </a:lnB>
                    <a:solidFill>
                      <a:srgbClr val="4B90B8"/>
                    </a:solidFill>
                  </a:tcPr>
                </a:tc>
              </a:tr>
              <a:tr h="1775387">
                <a:tc>
                  <a:txBody>
                    <a:bodyPr anchor="t" rtlCol="false"/>
                    <a:lstStyle/>
                    <a:p>
                      <a:pPr algn="ctr">
                        <a:lnSpc>
                          <a:spcPts val="2799"/>
                        </a:lnSpc>
                        <a:defRPr/>
                      </a:pPr>
                      <a:r>
                        <a:rPr lang="en-US" sz="1999">
                          <a:solidFill>
                            <a:srgbClr val="014575"/>
                          </a:solidFill>
                          <a:latin typeface="Fira Sans Light Bold"/>
                        </a:rPr>
                        <a:t>775-785-8600</a:t>
                      </a:r>
                      <a:endParaRPr lang="en-US" sz="1100"/>
                    </a:p>
                  </a:txBody>
                  <a:tcPr marL="120373" marR="120373" marT="120373" marB="120373" anchor="ctr">
                    <a:lnL cmpd="sng" algn="ctr" cap="flat" w="57150">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57150">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775-786-6880</a:t>
                      </a:r>
                      <a:endParaRPr lang="en-US" sz="1100"/>
                    </a:p>
                    <a:p>
                      <a:pPr algn="ctr">
                        <a:lnSpc>
                          <a:spcPts val="2799"/>
                        </a:lnSpc>
                      </a:pPr>
                      <a:r>
                        <a:rPr lang="en-US" sz="1999">
                          <a:solidFill>
                            <a:srgbClr val="014575"/>
                          </a:solidFill>
                          <a:latin typeface="Fira Sans Light Bold"/>
                        </a:rPr>
                        <a:t>3500 Lakeside Court, Suite 101</a:t>
                      </a:r>
                    </a:p>
                    <a:p>
                      <a:pPr algn="ctr">
                        <a:lnSpc>
                          <a:spcPts val="2799"/>
                        </a:lnSpc>
                      </a:pPr>
                      <a:r>
                        <a:rPr lang="en-US" sz="1999">
                          <a:solidFill>
                            <a:srgbClr val="014575"/>
                          </a:solidFill>
                          <a:latin typeface="Fira Sans Light Bold"/>
                        </a:rPr>
                        <a:t>Reno, NV 89509</a:t>
                      </a:r>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57150">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775-322-3668</a:t>
                      </a:r>
                      <a:endParaRPr lang="en-US" sz="1100"/>
                    </a:p>
                    <a:p>
                      <a:pPr algn="ctr">
                        <a:lnSpc>
                          <a:spcPts val="2799"/>
                        </a:lnSpc>
                      </a:pPr>
                      <a:r>
                        <a:rPr lang="en-US" sz="1999">
                          <a:solidFill>
                            <a:srgbClr val="014575"/>
                          </a:solidFill>
                          <a:latin typeface="Fira Sans Light Bold"/>
                        </a:rPr>
                        <a:t>1135 Terminal Way #208B</a:t>
                      </a:r>
                    </a:p>
                    <a:p>
                      <a:pPr algn="ctr">
                        <a:lnSpc>
                          <a:spcPts val="2799"/>
                        </a:lnSpc>
                      </a:pPr>
                      <a:r>
                        <a:rPr lang="en-US" sz="1999">
                          <a:solidFill>
                            <a:srgbClr val="014575"/>
                          </a:solidFill>
                          <a:latin typeface="Fira Sans Light Bold"/>
                        </a:rPr>
                        <a:t>Reno, NV 89502</a:t>
                      </a:r>
                    </a:p>
                  </a:txBody>
                  <a:tcPr marL="120373" marR="120373" marT="120373" marB="120373" anchor="ctr">
                    <a:lnL cmpd="sng" algn="ctr" cap="flat" w="28575">
                      <a:solidFill>
                        <a:srgbClr val="014575"/>
                      </a:solidFill>
                      <a:prstDash val="solid"/>
                      <a:round/>
                      <a:headEnd type="none" w="med" len="med"/>
                      <a:tailEnd type="none" w="med" len="med"/>
                    </a:lnL>
                    <a:lnR cmpd="sng" algn="ctr" cap="flat" w="28575">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57150">
                      <a:solidFill>
                        <a:srgbClr val="014575"/>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Light Bold"/>
                        </a:rPr>
                        <a:t>1-800-448-9454</a:t>
                      </a:r>
                      <a:endParaRPr lang="en-US" sz="1100"/>
                    </a:p>
                    <a:p>
                      <a:pPr algn="ctr">
                        <a:lnSpc>
                          <a:spcPts val="2799"/>
                        </a:lnSpc>
                      </a:pPr>
                      <a:r>
                        <a:rPr lang="en-US" sz="1999">
                          <a:solidFill>
                            <a:srgbClr val="014575"/>
                          </a:solidFill>
                          <a:latin typeface="Fira Sans Light Bold"/>
                        </a:rPr>
                        <a:t>Youth Residential Treatment</a:t>
                      </a:r>
                    </a:p>
                    <a:p>
                      <a:pPr algn="ctr">
                        <a:lnSpc>
                          <a:spcPts val="2799"/>
                        </a:lnSpc>
                      </a:pPr>
                      <a:r>
                        <a:rPr lang="en-US" sz="1999">
                          <a:solidFill>
                            <a:srgbClr val="014575"/>
                          </a:solidFill>
                          <a:latin typeface="Fira Sans Light Bold"/>
                        </a:rPr>
                        <a:t>690 Edison Way</a:t>
                      </a:r>
                    </a:p>
                    <a:p>
                      <a:pPr algn="ctr">
                        <a:lnSpc>
                          <a:spcPts val="2799"/>
                        </a:lnSpc>
                      </a:pPr>
                      <a:r>
                        <a:rPr lang="en-US" sz="1999">
                          <a:solidFill>
                            <a:srgbClr val="014575"/>
                          </a:solidFill>
                          <a:latin typeface="Fira Sans Light Bold"/>
                        </a:rPr>
                        <a:t>Reno, NV 89502</a:t>
                      </a:r>
                    </a:p>
                  </a:txBody>
                  <a:tcPr marL="120373" marR="120373" marT="120373" marB="120373" anchor="ctr">
                    <a:lnL cmpd="sng" algn="ctr" cap="flat" w="28575">
                      <a:solidFill>
                        <a:srgbClr val="014575"/>
                      </a:solidFill>
                      <a:prstDash val="solid"/>
                      <a:round/>
                      <a:headEnd type="none" w="med" len="med"/>
                      <a:tailEnd type="none" w="med" len="med"/>
                    </a:lnL>
                    <a:lnR cmpd="sng" algn="ctr" cap="flat" w="57150">
                      <a:solidFill>
                        <a:srgbClr val="014575"/>
                      </a:solidFill>
                      <a:prstDash val="solid"/>
                      <a:round/>
                      <a:headEnd type="none" w="med" len="med"/>
                      <a:tailEnd type="none" w="med" len="med"/>
                    </a:lnR>
                    <a:lnT cmpd="sng" algn="ctr" cap="flat" w="28575">
                      <a:solidFill>
                        <a:srgbClr val="014575"/>
                      </a:solidFill>
                      <a:prstDash val="solid"/>
                      <a:round/>
                      <a:headEnd type="none" w="med" len="med"/>
                      <a:tailEnd type="none" w="med" len="med"/>
                    </a:lnT>
                    <a:lnB cmpd="sng" algn="ctr" cap="flat" w="57150">
                      <a:solidFill>
                        <a:srgbClr val="014575"/>
                      </a:solidFill>
                      <a:prstDash val="solid"/>
                      <a:round/>
                      <a:headEnd type="none" w="med" len="med"/>
                      <a:tailEnd type="none" w="med" len="med"/>
                    </a:lnB>
                    <a:solidFill>
                      <a:srgbClr val="FFFFFF"/>
                    </a:solidFill>
                  </a:tcPr>
                </a:tc>
              </a:tr>
            </a:tbl>
          </a:graphicData>
        </a:graphic>
      </p:graphicFrame>
      <p:sp>
        <p:nvSpPr>
          <p:cNvPr name="TextBox 3" id="3"/>
          <p:cNvSpPr txBox="true"/>
          <p:nvPr/>
        </p:nvSpPr>
        <p:spPr>
          <a:xfrm rot="0">
            <a:off x="-788795" y="923925"/>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LIST OF RESOURCES</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4B90B8"/>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040074"/>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REFERENCES</a:t>
            </a:r>
          </a:p>
        </p:txBody>
      </p:sp>
      <p:sp>
        <p:nvSpPr>
          <p:cNvPr name="TextBox 6" id="6"/>
          <p:cNvSpPr txBox="true"/>
          <p:nvPr/>
        </p:nvSpPr>
        <p:spPr>
          <a:xfrm rot="0">
            <a:off x="1028700" y="2754501"/>
            <a:ext cx="16608883" cy="4919392"/>
          </a:xfrm>
          <a:prstGeom prst="rect">
            <a:avLst/>
          </a:prstGeom>
        </p:spPr>
        <p:txBody>
          <a:bodyPr anchor="t" rtlCol="false" tIns="0" lIns="0" bIns="0" rIns="0">
            <a:spAutoFit/>
          </a:bodyPr>
          <a:lstStyle/>
          <a:p>
            <a:pPr algn="l">
              <a:lnSpc>
                <a:spcPts val="2260"/>
              </a:lnSpc>
            </a:pPr>
            <a:r>
              <a:rPr lang="en-US" sz="1965">
                <a:solidFill>
                  <a:srgbClr val="014575"/>
                </a:solidFill>
                <a:latin typeface="DM Sans"/>
              </a:rPr>
              <a:t>Miech, R. A., Johnston, L. D., Patrick, M. E., O’Malley, P. M., Bachman, J. G., &amp; Schulenberg, J. E. (2023). Monitoring the Future National Survey Results on Drug Use, 1975–2022: Secondary School Students. Ann Arbor: Institute for Social Research, The University of Michigan. Available at </a:t>
            </a:r>
            <a:r>
              <a:rPr lang="en-US" sz="1965" u="sng">
                <a:solidFill>
                  <a:srgbClr val="014575"/>
                </a:solidFill>
                <a:latin typeface="DM Sans"/>
                <a:hlinkClick r:id="rId2" tooltip="https://monitoringthefuture.org/results/publications/monographs/"/>
              </a:rPr>
              <a:t>https://monitoringthefuture.org/results/publications/monographs/</a:t>
            </a:r>
            <a:r>
              <a:rPr lang="en-US" sz="1965">
                <a:solidFill>
                  <a:srgbClr val="014575"/>
                </a:solidFill>
                <a:latin typeface="DM Sans"/>
              </a:rPr>
              <a:t>​</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Substance Abuse and Mental Health Services Administration. Behavioral Health Barometer: Nevada, Volume 6: Indicators as measured through the 2019 National Survey on Drug Use and Health and the National Survey of Substance Abuse Treatment Services. HHS Publication No. SMA–20–Baro–19–NV. Rockville, MD: Substance Abuse and Mental Health Services Administration, 2020.​</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Tomorrow, N. (2019). Teens Who Use Marijuana: High School Students. Retrieved February 28, 2023, from https://www.nevadatomorrow.org/indicators/index/view?indicatorId=504&amp;localeId=1813​</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a:t>
            </a:r>
          </a:p>
          <a:p>
            <a:pPr algn="l">
              <a:lnSpc>
                <a:spcPts val="2260"/>
              </a:lnSpc>
            </a:pPr>
            <a:r>
              <a:rPr lang="en-US" sz="1965">
                <a:solidFill>
                  <a:srgbClr val="014575"/>
                </a:solidFill>
                <a:latin typeface="DM Sans"/>
              </a:rPr>
              <a:t>NIDA. 2021, April 13. How does marijuana produce its effects?. Retrieved from https://nida.nih.gov/publications/research-reports/marijuana/how-does-marijuana-produce-its-effects on 2023, February 24​</a:t>
            </a:r>
          </a:p>
          <a:p>
            <a:pPr algn="l">
              <a:lnSpc>
                <a:spcPts val="2816"/>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98F44"/>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xml><?xml version="1.0" encoding="utf-8"?>
<p:sld xmlns:p="http://schemas.openxmlformats.org/presentationml/2006/main" xmlns:a="http://schemas.openxmlformats.org/drawingml/2006/main">
  <p:cSld>
    <p:bg>
      <p:bgPr>
        <a:solidFill>
          <a:srgbClr val="014575"/>
        </a:solidFill>
      </p:bgPr>
    </p:bg>
    <p:spTree>
      <p:nvGrpSpPr>
        <p:cNvPr id="1" name=""/>
        <p:cNvGrpSpPr/>
        <p:nvPr/>
      </p:nvGrpSpPr>
      <p:grpSpPr>
        <a:xfrm>
          <a:off x="0" y="0"/>
          <a:ext cx="0" cy="0"/>
          <a:chOff x="0" y="0"/>
          <a:chExt cx="0" cy="0"/>
        </a:xfrm>
      </p:grpSpPr>
      <p:grpSp>
        <p:nvGrpSpPr>
          <p:cNvPr name="Group 2" id="2"/>
          <p:cNvGrpSpPr/>
          <p:nvPr/>
        </p:nvGrpSpPr>
        <p:grpSpPr>
          <a:xfrm rot="0">
            <a:off x="7794924" y="-193974"/>
            <a:ext cx="10909703" cy="10653395"/>
            <a:chOff x="0" y="0"/>
            <a:chExt cx="2873337" cy="2805832"/>
          </a:xfrm>
        </p:grpSpPr>
        <p:sp>
          <p:nvSpPr>
            <p:cNvPr name="Freeform 3" id="3"/>
            <p:cNvSpPr/>
            <p:nvPr/>
          </p:nvSpPr>
          <p:spPr>
            <a:xfrm flipH="false" flipV="false" rot="0">
              <a:off x="0" y="0"/>
              <a:ext cx="2873337" cy="2805832"/>
            </a:xfrm>
            <a:custGeom>
              <a:avLst/>
              <a:gdLst/>
              <a:ahLst/>
              <a:cxnLst/>
              <a:rect r="r" b="b" t="t" l="l"/>
              <a:pathLst>
                <a:path h="2805832" w="2873337">
                  <a:moveTo>
                    <a:pt x="0" y="0"/>
                  </a:moveTo>
                  <a:lnTo>
                    <a:pt x="2873337" y="0"/>
                  </a:lnTo>
                  <a:lnTo>
                    <a:pt x="2873337" y="2805832"/>
                  </a:lnTo>
                  <a:lnTo>
                    <a:pt x="0" y="2805832"/>
                  </a:lnTo>
                  <a:close/>
                </a:path>
              </a:pathLst>
            </a:custGeom>
            <a:solidFill>
              <a:srgbClr val="FFFFFF"/>
            </a:solidFill>
          </p:spPr>
        </p:sp>
        <p:sp>
          <p:nvSpPr>
            <p:cNvPr name="TextBox 4" id="4"/>
            <p:cNvSpPr txBox="true"/>
            <p:nvPr/>
          </p:nvSpPr>
          <p:spPr>
            <a:xfrm>
              <a:off x="0" y="-38100"/>
              <a:ext cx="2873337" cy="2843932"/>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3762375"/>
            <a:ext cx="6545173" cy="2619375"/>
          </a:xfrm>
          <a:prstGeom prst="rect">
            <a:avLst/>
          </a:prstGeom>
        </p:spPr>
        <p:txBody>
          <a:bodyPr anchor="t" rtlCol="false" tIns="0" lIns="0" bIns="0" rIns="0">
            <a:spAutoFit/>
          </a:bodyPr>
          <a:lstStyle/>
          <a:p>
            <a:pPr algn="l">
              <a:lnSpc>
                <a:spcPts val="10500"/>
              </a:lnSpc>
            </a:pPr>
            <a:r>
              <a:rPr lang="en-US" sz="7500">
                <a:solidFill>
                  <a:srgbClr val="FFFFFF"/>
                </a:solidFill>
                <a:latin typeface="League Spartan"/>
              </a:rPr>
              <a:t>Presentation Agenda</a:t>
            </a:r>
          </a:p>
        </p:txBody>
      </p:sp>
      <p:grpSp>
        <p:nvGrpSpPr>
          <p:cNvPr name="Group 6" id="6"/>
          <p:cNvGrpSpPr/>
          <p:nvPr/>
        </p:nvGrpSpPr>
        <p:grpSpPr>
          <a:xfrm rot="0">
            <a:off x="7794924" y="-531238"/>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98F44"/>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17788215" y="5830579"/>
            <a:ext cx="499785" cy="4496505"/>
            <a:chOff x="0" y="0"/>
            <a:chExt cx="131631" cy="1184265"/>
          </a:xfrm>
        </p:grpSpPr>
        <p:sp>
          <p:nvSpPr>
            <p:cNvPr name="Freeform 10" id="10"/>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F79421"/>
            </a:solidFill>
          </p:spPr>
        </p:sp>
        <p:sp>
          <p:nvSpPr>
            <p:cNvPr name="TextBox 11" id="11"/>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
        <p:nvSpPr>
          <p:cNvPr name="TextBox 12" id="12"/>
          <p:cNvSpPr txBox="true"/>
          <p:nvPr/>
        </p:nvSpPr>
        <p:spPr>
          <a:xfrm rot="0">
            <a:off x="9526504" y="3072157"/>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Factual and Statistical Data​</a:t>
            </a:r>
          </a:p>
        </p:txBody>
      </p:sp>
      <p:sp>
        <p:nvSpPr>
          <p:cNvPr name="TextBox 13" id="13"/>
          <p:cNvSpPr txBox="true"/>
          <p:nvPr/>
        </p:nvSpPr>
        <p:spPr>
          <a:xfrm rot="0">
            <a:off x="9526504" y="3966817"/>
            <a:ext cx="7732796"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Legal Ramifications of Marijuana Use​</a:t>
            </a:r>
          </a:p>
        </p:txBody>
      </p:sp>
      <p:sp>
        <p:nvSpPr>
          <p:cNvPr name="TextBox 14" id="14"/>
          <p:cNvSpPr txBox="true"/>
          <p:nvPr/>
        </p:nvSpPr>
        <p:spPr>
          <a:xfrm rot="0">
            <a:off x="9526504" y="4862168"/>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Risks of Marijuana Use​</a:t>
            </a:r>
          </a:p>
        </p:txBody>
      </p:sp>
      <p:sp>
        <p:nvSpPr>
          <p:cNvPr name="TextBox 15" id="15"/>
          <p:cNvSpPr txBox="true"/>
          <p:nvPr/>
        </p:nvSpPr>
        <p:spPr>
          <a:xfrm rot="0">
            <a:off x="9526504" y="5757518"/>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Resources​</a:t>
            </a:r>
          </a:p>
        </p:txBody>
      </p:sp>
      <p:sp>
        <p:nvSpPr>
          <p:cNvPr name="TextBox 16" id="16"/>
          <p:cNvSpPr txBox="true"/>
          <p:nvPr/>
        </p:nvSpPr>
        <p:spPr>
          <a:xfrm rot="0">
            <a:off x="9526504" y="6652868"/>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References​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698F44"/>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832059"/>
            <a:chOff x="0" y="0"/>
            <a:chExt cx="7960707" cy="6442746"/>
          </a:xfrm>
        </p:grpSpPr>
        <p:pic>
          <p:nvPicPr>
            <p:cNvPr name="Picture 11" id="11"/>
            <p:cNvPicPr>
              <a:picLocks noChangeAspect="true"/>
            </p:cNvPicPr>
            <p:nvPr/>
          </p:nvPicPr>
          <p:blipFill>
            <a:blip r:embed="rId5"/>
            <a:srcRect l="0" t="0" r="17677" b="0"/>
            <a:stretch>
              <a:fillRect/>
            </a:stretch>
          </p:blipFill>
          <p:spPr>
            <a:xfrm flipH="false" flipV="false">
              <a:off x="0" y="0"/>
              <a:ext cx="7960707" cy="6442746"/>
            </a:xfrm>
            <a:prstGeom prst="rect">
              <a:avLst/>
            </a:prstGeom>
          </p:spPr>
        </p:pic>
      </p:grpSp>
      <p:sp>
        <p:nvSpPr>
          <p:cNvPr name="TextBox 12" id="12"/>
          <p:cNvSpPr txBox="true"/>
          <p:nvPr/>
        </p:nvSpPr>
        <p:spPr>
          <a:xfrm rot="0">
            <a:off x="1028700" y="3830355"/>
            <a:ext cx="9769901" cy="3711577"/>
          </a:xfrm>
          <a:prstGeom prst="rect">
            <a:avLst/>
          </a:prstGeom>
        </p:spPr>
        <p:txBody>
          <a:bodyPr anchor="t" rtlCol="false" tIns="0" lIns="0" bIns="0" rIns="0">
            <a:spAutoFit/>
          </a:bodyPr>
          <a:lstStyle/>
          <a:p>
            <a:pPr algn="l">
              <a:lnSpc>
                <a:spcPts val="5949"/>
              </a:lnSpc>
            </a:pPr>
            <a:r>
              <a:rPr lang="en-US" sz="3499">
                <a:solidFill>
                  <a:srgbClr val="FFFFFF"/>
                </a:solidFill>
                <a:latin typeface="DM Sans"/>
              </a:rPr>
              <a:t>5 - A lot​</a:t>
            </a:r>
          </a:p>
          <a:p>
            <a:pPr algn="l">
              <a:lnSpc>
                <a:spcPts val="5949"/>
              </a:lnSpc>
            </a:pPr>
            <a:r>
              <a:rPr lang="en-US" sz="3499">
                <a:solidFill>
                  <a:srgbClr val="FFFFFF"/>
                </a:solidFill>
                <a:latin typeface="DM Sans"/>
              </a:rPr>
              <a:t>4 - Know a good amount​</a:t>
            </a:r>
          </a:p>
          <a:p>
            <a:pPr algn="l">
              <a:lnSpc>
                <a:spcPts val="5949"/>
              </a:lnSpc>
            </a:pPr>
            <a:r>
              <a:rPr lang="en-US" sz="3499">
                <a:solidFill>
                  <a:srgbClr val="FFFFFF"/>
                </a:solidFill>
                <a:latin typeface="DM Sans"/>
              </a:rPr>
              <a:t>3 - Know some but not a lot​</a:t>
            </a:r>
          </a:p>
          <a:p>
            <a:pPr algn="l">
              <a:lnSpc>
                <a:spcPts val="5949"/>
              </a:lnSpc>
            </a:pPr>
            <a:r>
              <a:rPr lang="en-US" sz="3499">
                <a:solidFill>
                  <a:srgbClr val="FFFFFF"/>
                </a:solidFill>
                <a:latin typeface="DM Sans"/>
              </a:rPr>
              <a:t>2 - Know the basics​</a:t>
            </a:r>
          </a:p>
          <a:p>
            <a:pPr algn="l">
              <a:lnSpc>
                <a:spcPts val="5949"/>
              </a:lnSpc>
            </a:pPr>
            <a:r>
              <a:rPr lang="en-US" sz="3499">
                <a:solidFill>
                  <a:srgbClr val="FFFFFF"/>
                </a:solidFill>
                <a:latin typeface="DM Sans"/>
              </a:rPr>
              <a:t>1 - Not at all </a:t>
            </a:r>
          </a:p>
        </p:txBody>
      </p:sp>
      <p:sp>
        <p:nvSpPr>
          <p:cNvPr name="TextBox 13" id="13"/>
          <p:cNvSpPr txBox="true"/>
          <p:nvPr/>
        </p:nvSpPr>
        <p:spPr>
          <a:xfrm rot="0">
            <a:off x="1008346" y="1520470"/>
            <a:ext cx="16600760" cy="1473961"/>
          </a:xfrm>
          <a:prstGeom prst="rect">
            <a:avLst/>
          </a:prstGeom>
        </p:spPr>
        <p:txBody>
          <a:bodyPr anchor="t" rtlCol="false" tIns="0" lIns="0" bIns="0" rIns="0">
            <a:spAutoFit/>
          </a:bodyPr>
          <a:lstStyle/>
          <a:p>
            <a:pPr algn="l">
              <a:lnSpc>
                <a:spcPts val="5908"/>
              </a:lnSpc>
            </a:pPr>
            <a:r>
              <a:rPr lang="en-US" sz="4220">
                <a:solidFill>
                  <a:srgbClr val="FFFFFF"/>
                </a:solidFill>
                <a:latin typeface="League Spartan"/>
              </a:rPr>
              <a:t>ON A SCALE FROM 1-5, HOW MUCH DO YOU KNOW ABOUT MARIJUANA?​</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330106" y="2523781"/>
            <a:ext cx="9855643" cy="5762625"/>
          </a:xfrm>
          <a:prstGeom prst="rect">
            <a:avLst/>
          </a:prstGeom>
        </p:spPr>
        <p:txBody>
          <a:bodyPr anchor="t" rtlCol="false" tIns="0" lIns="0" bIns="0" rIns="0">
            <a:spAutoFit/>
          </a:bodyPr>
          <a:lstStyle/>
          <a:p>
            <a:pPr algn="l" marL="582928" indent="-291464" lvl="1">
              <a:lnSpc>
                <a:spcPts val="4589"/>
              </a:lnSpc>
              <a:buFont typeface="Arial"/>
              <a:buChar char="•"/>
            </a:pPr>
            <a:r>
              <a:rPr lang="en-US" sz="2699">
                <a:solidFill>
                  <a:srgbClr val="014575"/>
                </a:solidFill>
                <a:latin typeface="DM Sans"/>
              </a:rPr>
              <a:t>Marijuana is a greenish-grey mixture of dried flowers of Cannabis Sativa​.</a:t>
            </a:r>
          </a:p>
          <a:p>
            <a:pPr algn="l" marL="582928" indent="-291464" lvl="1">
              <a:lnSpc>
                <a:spcPts val="4589"/>
              </a:lnSpc>
              <a:buFont typeface="Arial"/>
              <a:buChar char="•"/>
            </a:pPr>
            <a:r>
              <a:rPr lang="en-US" sz="2699">
                <a:solidFill>
                  <a:srgbClr val="014575"/>
                </a:solidFill>
                <a:latin typeface="DM Sans"/>
              </a:rPr>
              <a:t>Known as weed, pot, Mary Jane, ganja, grass, etc.​</a:t>
            </a:r>
          </a:p>
          <a:p>
            <a:pPr algn="l" marL="582928" indent="-291464" lvl="1">
              <a:lnSpc>
                <a:spcPts val="4589"/>
              </a:lnSpc>
              <a:buFont typeface="Arial"/>
              <a:buChar char="•"/>
            </a:pPr>
            <a:r>
              <a:rPr lang="en-US" sz="2699">
                <a:solidFill>
                  <a:srgbClr val="014575"/>
                </a:solidFill>
                <a:latin typeface="DM Sans"/>
              </a:rPr>
              <a:t>It is legal in some states but is illegal on a federal level​.</a:t>
            </a:r>
          </a:p>
          <a:p>
            <a:pPr algn="l" marL="582928" indent="-291464" lvl="1">
              <a:lnSpc>
                <a:spcPts val="4589"/>
              </a:lnSpc>
              <a:buFont typeface="Arial"/>
              <a:buChar char="•"/>
            </a:pPr>
            <a:r>
              <a:rPr lang="en-US" sz="2699">
                <a:solidFill>
                  <a:srgbClr val="014575"/>
                </a:solidFill>
                <a:latin typeface="DM Sans"/>
              </a:rPr>
              <a:t>After alcohol, marijuana is the substance abuse most associated with impaired driving​.</a:t>
            </a:r>
          </a:p>
          <a:p>
            <a:pPr algn="l" marL="582928" indent="-291464" lvl="1">
              <a:lnSpc>
                <a:spcPts val="4589"/>
              </a:lnSpc>
              <a:buFont typeface="Arial"/>
              <a:buChar char="•"/>
            </a:pPr>
            <a:r>
              <a:rPr lang="en-US" sz="2699">
                <a:solidFill>
                  <a:srgbClr val="014575"/>
                </a:solidFill>
                <a:latin typeface="DM Sans"/>
              </a:rPr>
              <a:t>1 in 10 people is more likely to become addicted to marijuana​.</a:t>
            </a:r>
          </a:p>
          <a:p>
            <a:pPr algn="l" marL="582928" indent="-291464" lvl="1">
              <a:lnSpc>
                <a:spcPts val="4589"/>
              </a:lnSpc>
              <a:buFont typeface="Arial"/>
              <a:buChar char="•"/>
            </a:pPr>
            <a:r>
              <a:rPr lang="en-US" sz="2699">
                <a:solidFill>
                  <a:srgbClr val="014575"/>
                </a:solidFill>
                <a:latin typeface="DM Sans"/>
              </a:rPr>
              <a:t>Before the age of 18, 1 in 10 are more likely to become addicted to marijuana.</a:t>
            </a: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669771" y="3016891"/>
            <a:ext cx="4204138" cy="4114800"/>
          </a:xfrm>
          <a:custGeom>
            <a:avLst/>
            <a:gdLst/>
            <a:ahLst/>
            <a:cxnLst/>
            <a:rect r="r" b="b" t="t" l="l"/>
            <a:pathLst>
              <a:path h="4114800" w="4204138">
                <a:moveTo>
                  <a:pt x="0" y="0"/>
                </a:moveTo>
                <a:lnTo>
                  <a:pt x="4204138" y="0"/>
                </a:lnTo>
                <a:lnTo>
                  <a:pt x="42041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3" id="13"/>
          <p:cNvGrpSpPr/>
          <p:nvPr/>
        </p:nvGrpSpPr>
        <p:grpSpPr>
          <a:xfrm rot="2700000">
            <a:off x="2223716" y="3442400"/>
            <a:ext cx="2236178" cy="2493050"/>
            <a:chOff x="0" y="0"/>
            <a:chExt cx="588952" cy="656606"/>
          </a:xfrm>
        </p:grpSpPr>
        <p:sp>
          <p:nvSpPr>
            <p:cNvPr name="Freeform 14" id="14"/>
            <p:cNvSpPr/>
            <p:nvPr/>
          </p:nvSpPr>
          <p:spPr>
            <a:xfrm flipH="false" flipV="false" rot="0">
              <a:off x="0" y="0"/>
              <a:ext cx="588952" cy="656606"/>
            </a:xfrm>
            <a:custGeom>
              <a:avLst/>
              <a:gdLst/>
              <a:ahLst/>
              <a:cxnLst/>
              <a:rect r="r" b="b" t="t" l="l"/>
              <a:pathLst>
                <a:path h="656606" w="588952">
                  <a:moveTo>
                    <a:pt x="176568" y="0"/>
                  </a:moveTo>
                  <a:lnTo>
                    <a:pt x="412384" y="0"/>
                  </a:lnTo>
                  <a:cubicBezTo>
                    <a:pt x="459213" y="0"/>
                    <a:pt x="504124" y="18603"/>
                    <a:pt x="537237" y="51716"/>
                  </a:cubicBezTo>
                  <a:cubicBezTo>
                    <a:pt x="570350" y="84829"/>
                    <a:pt x="588952" y="129739"/>
                    <a:pt x="588952" y="176568"/>
                  </a:cubicBezTo>
                  <a:lnTo>
                    <a:pt x="588952" y="480038"/>
                  </a:lnTo>
                  <a:cubicBezTo>
                    <a:pt x="588952" y="526866"/>
                    <a:pt x="570350" y="571777"/>
                    <a:pt x="537237" y="604890"/>
                  </a:cubicBezTo>
                  <a:cubicBezTo>
                    <a:pt x="504124" y="638003"/>
                    <a:pt x="459213" y="656606"/>
                    <a:pt x="412384" y="656606"/>
                  </a:cubicBezTo>
                  <a:lnTo>
                    <a:pt x="176568" y="656606"/>
                  </a:lnTo>
                  <a:cubicBezTo>
                    <a:pt x="129739" y="656606"/>
                    <a:pt x="84829" y="638003"/>
                    <a:pt x="51716" y="604890"/>
                  </a:cubicBezTo>
                  <a:cubicBezTo>
                    <a:pt x="18603" y="571777"/>
                    <a:pt x="0" y="526866"/>
                    <a:pt x="0" y="480038"/>
                  </a:cubicBezTo>
                  <a:lnTo>
                    <a:pt x="0" y="176568"/>
                  </a:lnTo>
                  <a:cubicBezTo>
                    <a:pt x="0" y="129739"/>
                    <a:pt x="18603" y="84829"/>
                    <a:pt x="51716" y="51716"/>
                  </a:cubicBezTo>
                  <a:cubicBezTo>
                    <a:pt x="84829" y="18603"/>
                    <a:pt x="129739" y="0"/>
                    <a:pt x="176568" y="0"/>
                  </a:cubicBezTo>
                  <a:close/>
                </a:path>
              </a:pathLst>
            </a:custGeom>
            <a:solidFill>
              <a:srgbClr val="698F44"/>
            </a:solidFill>
          </p:spPr>
        </p:sp>
        <p:sp>
          <p:nvSpPr>
            <p:cNvPr name="TextBox 15" id="15"/>
            <p:cNvSpPr txBox="true"/>
            <p:nvPr/>
          </p:nvSpPr>
          <p:spPr>
            <a:xfrm>
              <a:off x="0" y="-38100"/>
              <a:ext cx="588952" cy="694706"/>
            </a:xfrm>
            <a:prstGeom prst="rect">
              <a:avLst/>
            </a:prstGeom>
          </p:spPr>
          <p:txBody>
            <a:bodyPr anchor="ctr" rtlCol="false" tIns="50800" lIns="50800" bIns="50800" rIns="50800"/>
            <a:lstStyle/>
            <a:p>
              <a:pPr algn="ctr">
                <a:lnSpc>
                  <a:spcPts val="2659"/>
                </a:lnSpc>
              </a:pPr>
            </a:p>
          </p:txBody>
        </p:sp>
      </p:grpSp>
      <p:sp>
        <p:nvSpPr>
          <p:cNvPr name="Freeform 16" id="16"/>
          <p:cNvSpPr/>
          <p:nvPr/>
        </p:nvSpPr>
        <p:spPr>
          <a:xfrm flipH="false" flipV="false" rot="0">
            <a:off x="2199906" y="3793961"/>
            <a:ext cx="2283800" cy="1789928"/>
          </a:xfrm>
          <a:custGeom>
            <a:avLst/>
            <a:gdLst/>
            <a:ahLst/>
            <a:cxnLst/>
            <a:rect r="r" b="b" t="t" l="l"/>
            <a:pathLst>
              <a:path h="1789928" w="2283800">
                <a:moveTo>
                  <a:pt x="0" y="0"/>
                </a:moveTo>
                <a:lnTo>
                  <a:pt x="2283800" y="0"/>
                </a:lnTo>
                <a:lnTo>
                  <a:pt x="2283800" y="1789929"/>
                </a:lnTo>
                <a:lnTo>
                  <a:pt x="0" y="178992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7" id="17"/>
          <p:cNvSpPr txBox="true"/>
          <p:nvPr/>
        </p:nvSpPr>
        <p:spPr>
          <a:xfrm rot="0">
            <a:off x="7330106" y="1421815"/>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THE FACTS OF MARIJUANA</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181027" y="2451774"/>
            <a:ext cx="10078273" cy="6134100"/>
          </a:xfrm>
          <a:prstGeom prst="rect">
            <a:avLst/>
          </a:prstGeom>
        </p:spPr>
        <p:txBody>
          <a:bodyPr anchor="t" rtlCol="false" tIns="0" lIns="0" bIns="0" rIns="0">
            <a:spAutoFit/>
          </a:bodyPr>
          <a:lstStyle/>
          <a:p>
            <a:pPr algn="l" marL="518160" indent="-259080" lvl="1">
              <a:lnSpc>
                <a:spcPts val="4079"/>
              </a:lnSpc>
              <a:buFont typeface="Arial"/>
              <a:buChar char="•"/>
            </a:pPr>
            <a:r>
              <a:rPr lang="en-US" sz="2400">
                <a:solidFill>
                  <a:srgbClr val="014575"/>
                </a:solidFill>
                <a:latin typeface="DM Sans"/>
              </a:rPr>
              <a:t>Cannabis is a psychoactive drug derived from the Cannabaceae (hemp) plant family​</a:t>
            </a:r>
          </a:p>
          <a:p>
            <a:pPr algn="l" marL="518160" indent="-259080" lvl="1">
              <a:lnSpc>
                <a:spcPts val="4079"/>
              </a:lnSpc>
              <a:buFont typeface="Arial"/>
              <a:buChar char="•"/>
            </a:pPr>
            <a:r>
              <a:rPr lang="en-US" sz="2400">
                <a:solidFill>
                  <a:srgbClr val="014575"/>
                </a:solidFill>
                <a:latin typeface="DM Sans"/>
              </a:rPr>
              <a:t>The words cannabis, marijuana, hemp and hash are interchangeable terms used when referring to this controversial plan.​</a:t>
            </a:r>
          </a:p>
          <a:p>
            <a:pPr algn="l" marL="518160" indent="-259080" lvl="1">
              <a:lnSpc>
                <a:spcPts val="4079"/>
              </a:lnSpc>
              <a:buFont typeface="Arial"/>
              <a:buChar char="•"/>
            </a:pPr>
            <a:r>
              <a:rPr lang="en-US" sz="2400">
                <a:solidFill>
                  <a:srgbClr val="014575"/>
                </a:solidFill>
                <a:latin typeface="DM Sans"/>
              </a:rPr>
              <a:t>Like nicotine and flavored liquids, marijuana concentrates can e used with electronic vapor products.​</a:t>
            </a:r>
          </a:p>
          <a:p>
            <a:pPr algn="l" marL="518160" indent="-259080" lvl="1">
              <a:lnSpc>
                <a:spcPts val="4079"/>
              </a:lnSpc>
              <a:buFont typeface="Arial"/>
              <a:buChar char="•"/>
            </a:pPr>
            <a:r>
              <a:rPr lang="en-US" sz="2400">
                <a:solidFill>
                  <a:srgbClr val="014575"/>
                </a:solidFill>
                <a:latin typeface="DM Sans"/>
              </a:rPr>
              <a:t>Just like smoking, vaping marijuana can result in bloodshot eyes, dry mouth and thirst, increased appetite, and shifts in behavior and mood.​</a:t>
            </a:r>
          </a:p>
          <a:p>
            <a:pPr algn="l" marL="518160" indent="-259080" lvl="1">
              <a:lnSpc>
                <a:spcPts val="4079"/>
              </a:lnSpc>
              <a:buFont typeface="Arial"/>
              <a:buChar char="•"/>
            </a:pPr>
            <a:r>
              <a:rPr lang="en-US" sz="2400">
                <a:solidFill>
                  <a:srgbClr val="014575"/>
                </a:solidFill>
                <a:latin typeface="DM Sans"/>
              </a:rPr>
              <a:t>Vaping cannabis is not safer than smoking it as it can expose the use to EVALI (E-Cigarette or Vaping Product-Use Associated Lung Injury), harmful cancer-causing chemicals, and marijuana poisoning.</a:t>
            </a: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768447" y="3086100"/>
            <a:ext cx="4006786" cy="4114800"/>
          </a:xfrm>
          <a:custGeom>
            <a:avLst/>
            <a:gdLst/>
            <a:ahLst/>
            <a:cxnLst/>
            <a:rect r="r" b="b" t="t" l="l"/>
            <a:pathLst>
              <a:path h="4114800" w="4006786">
                <a:moveTo>
                  <a:pt x="0" y="0"/>
                </a:moveTo>
                <a:lnTo>
                  <a:pt x="4006786" y="0"/>
                </a:lnTo>
                <a:lnTo>
                  <a:pt x="4006786"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330106" y="1421815"/>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THE FACTS OF CANNABIS​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698F44"/>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014575"/>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764566" y="1120485"/>
            <a:ext cx="7623205" cy="4712310"/>
          </a:xfrm>
          <a:custGeom>
            <a:avLst/>
            <a:gdLst/>
            <a:ahLst/>
            <a:cxnLst/>
            <a:rect r="r" b="b" t="t" l="l"/>
            <a:pathLst>
              <a:path h="4712310" w="7623205">
                <a:moveTo>
                  <a:pt x="0" y="0"/>
                </a:moveTo>
                <a:lnTo>
                  <a:pt x="7623205" y="0"/>
                </a:lnTo>
                <a:lnTo>
                  <a:pt x="7623205" y="4712310"/>
                </a:lnTo>
                <a:lnTo>
                  <a:pt x="0" y="4712310"/>
                </a:lnTo>
                <a:lnTo>
                  <a:pt x="0" y="0"/>
                </a:lnTo>
                <a:close/>
              </a:path>
            </a:pathLst>
          </a:custGeom>
          <a:blipFill>
            <a:blip r:embed="rId3"/>
            <a:stretch>
              <a:fillRect l="0" t="0" r="0" b="0"/>
            </a:stretch>
          </a:blipFill>
        </p:spPr>
      </p:sp>
      <p:sp>
        <p:nvSpPr>
          <p:cNvPr name="Freeform 10" id="10"/>
          <p:cNvSpPr/>
          <p:nvPr/>
        </p:nvSpPr>
        <p:spPr>
          <a:xfrm flipH="false" flipV="false" rot="0">
            <a:off x="746289" y="6179105"/>
            <a:ext cx="7659759" cy="2803806"/>
          </a:xfrm>
          <a:custGeom>
            <a:avLst/>
            <a:gdLst/>
            <a:ahLst/>
            <a:cxnLst/>
            <a:rect r="r" b="b" t="t" l="l"/>
            <a:pathLst>
              <a:path h="2803806" w="7659759">
                <a:moveTo>
                  <a:pt x="0" y="0"/>
                </a:moveTo>
                <a:lnTo>
                  <a:pt x="7659759" y="0"/>
                </a:lnTo>
                <a:lnTo>
                  <a:pt x="7659759" y="2803806"/>
                </a:lnTo>
                <a:lnTo>
                  <a:pt x="0" y="2803806"/>
                </a:lnTo>
                <a:lnTo>
                  <a:pt x="0" y="0"/>
                </a:lnTo>
                <a:close/>
              </a:path>
            </a:pathLst>
          </a:custGeom>
          <a:blipFill>
            <a:blip r:embed="rId4"/>
            <a:stretch>
              <a:fillRect l="0" t="0" r="0" b="0"/>
            </a:stretch>
          </a:blipFill>
        </p:spPr>
      </p:sp>
      <p:sp>
        <p:nvSpPr>
          <p:cNvPr name="Freeform 11" id="11"/>
          <p:cNvSpPr/>
          <p:nvPr/>
        </p:nvSpPr>
        <p:spPr>
          <a:xfrm flipH="false" flipV="false" rot="0">
            <a:off x="9427780" y="1390561"/>
            <a:ext cx="8217638" cy="7341090"/>
          </a:xfrm>
          <a:custGeom>
            <a:avLst/>
            <a:gdLst/>
            <a:ahLst/>
            <a:cxnLst/>
            <a:rect r="r" b="b" t="t" l="l"/>
            <a:pathLst>
              <a:path h="7341090" w="8217638">
                <a:moveTo>
                  <a:pt x="0" y="0"/>
                </a:moveTo>
                <a:lnTo>
                  <a:pt x="8217638" y="0"/>
                </a:lnTo>
                <a:lnTo>
                  <a:pt x="8217638" y="7341090"/>
                </a:lnTo>
                <a:lnTo>
                  <a:pt x="0" y="7341090"/>
                </a:lnTo>
                <a:lnTo>
                  <a:pt x="0" y="0"/>
                </a:lnTo>
                <a:close/>
              </a:path>
            </a:pathLst>
          </a:custGeom>
          <a:blipFill>
            <a:blip r:embed="rId5"/>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4B90B8"/>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904875"/>
            <a:ext cx="15554952" cy="2334894"/>
          </a:xfrm>
          <a:prstGeom prst="rect">
            <a:avLst/>
          </a:prstGeom>
        </p:spPr>
        <p:txBody>
          <a:bodyPr anchor="t" rtlCol="false" tIns="0" lIns="0" bIns="0" rIns="0">
            <a:spAutoFit/>
          </a:bodyPr>
          <a:lstStyle/>
          <a:p>
            <a:pPr algn="l">
              <a:lnSpc>
                <a:spcPts val="9380"/>
              </a:lnSpc>
            </a:pPr>
            <a:r>
              <a:rPr lang="en-US" sz="6700">
                <a:solidFill>
                  <a:srgbClr val="014575"/>
                </a:solidFill>
                <a:latin typeface="League Spartan"/>
              </a:rPr>
              <a:t>LEGAL RAMIFICATIONS OF MARIJUANA USE FOR ADULTS​</a:t>
            </a:r>
          </a:p>
        </p:txBody>
      </p:sp>
      <p:sp>
        <p:nvSpPr>
          <p:cNvPr name="TextBox 6" id="6"/>
          <p:cNvSpPr txBox="true"/>
          <p:nvPr/>
        </p:nvSpPr>
        <p:spPr>
          <a:xfrm rot="0">
            <a:off x="1028700" y="3832259"/>
            <a:ext cx="16230600" cy="3668172"/>
          </a:xfrm>
          <a:prstGeom prst="rect">
            <a:avLst/>
          </a:prstGeom>
        </p:spPr>
        <p:txBody>
          <a:bodyPr anchor="t" rtlCol="false" tIns="0" lIns="0" bIns="0" rIns="0">
            <a:spAutoFit/>
          </a:bodyPr>
          <a:lstStyle/>
          <a:p>
            <a:pPr algn="l" marL="683312" indent="-341656" lvl="1">
              <a:lnSpc>
                <a:spcPts val="3639"/>
              </a:lnSpc>
              <a:buFont typeface="Arial"/>
              <a:buChar char="•"/>
            </a:pPr>
            <a:r>
              <a:rPr lang="en-US" sz="3164">
                <a:solidFill>
                  <a:srgbClr val="014575"/>
                </a:solidFill>
                <a:latin typeface="DM Sans"/>
              </a:rPr>
              <a:t>May only possess 1 ounce of cannabis or 1/8 ounce of concentrated cannabis​.</a:t>
            </a:r>
          </a:p>
          <a:p>
            <a:pPr algn="l" marL="683312" indent="-341656" lvl="1">
              <a:lnSpc>
                <a:spcPts val="3639"/>
              </a:lnSpc>
              <a:buFont typeface="Arial"/>
              <a:buChar char="•"/>
            </a:pPr>
            <a:r>
              <a:rPr lang="en-US" sz="3164">
                <a:solidFill>
                  <a:srgbClr val="014575"/>
                </a:solidFill>
                <a:latin typeface="DM Sans"/>
              </a:rPr>
              <a:t>If given to a minor, it can be charged with contributing to the delinquency of a minor​.</a:t>
            </a:r>
          </a:p>
          <a:p>
            <a:pPr algn="l" marL="683312" indent="-341656" lvl="1">
              <a:lnSpc>
                <a:spcPts val="3639"/>
              </a:lnSpc>
              <a:buFont typeface="Arial"/>
              <a:buChar char="•"/>
            </a:pPr>
            <a:r>
              <a:rPr lang="en-US" sz="3164">
                <a:solidFill>
                  <a:srgbClr val="014575"/>
                </a:solidFill>
                <a:latin typeface="DM Sans"/>
              </a:rPr>
              <a:t>It can only be purchased at licensed dispensaries, otherwise, it's illegal​.</a:t>
            </a:r>
          </a:p>
          <a:p>
            <a:pPr algn="l" marL="683312" indent="-341656" lvl="1">
              <a:lnSpc>
                <a:spcPts val="3639"/>
              </a:lnSpc>
              <a:buFont typeface="Arial"/>
              <a:buChar char="•"/>
            </a:pPr>
            <a:r>
              <a:rPr lang="en-US" sz="3164">
                <a:solidFill>
                  <a:srgbClr val="014575"/>
                </a:solidFill>
                <a:latin typeface="DM Sans"/>
              </a:rPr>
              <a:t>Can't be consumed on federal property​.</a:t>
            </a:r>
          </a:p>
          <a:p>
            <a:pPr algn="l" marL="683312" indent="-341656" lvl="1">
              <a:lnSpc>
                <a:spcPts val="3639"/>
              </a:lnSpc>
              <a:buFont typeface="Arial"/>
              <a:buChar char="•"/>
            </a:pPr>
            <a:r>
              <a:rPr lang="en-US" sz="3164">
                <a:solidFill>
                  <a:srgbClr val="014575"/>
                </a:solidFill>
                <a:latin typeface="DM Sans"/>
              </a:rPr>
              <a:t>Can't be consumed on public property (unless given permission by the owner, but can still be a risk)​.</a:t>
            </a:r>
          </a:p>
          <a:p>
            <a:pPr algn="l" marL="683312" indent="-341656" lvl="1">
              <a:lnSpc>
                <a:spcPts val="3639"/>
              </a:lnSpc>
              <a:buFont typeface="Arial"/>
              <a:buChar char="•"/>
            </a:pPr>
            <a:r>
              <a:rPr lang="en-US" sz="3164">
                <a:solidFill>
                  <a:srgbClr val="014575"/>
                </a:solidFill>
                <a:latin typeface="DM Sans"/>
              </a:rPr>
              <a:t>Can lose federal housing benefits.</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98F44"/>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98F44"/>
            </a:solidFill>
          </p:spPr>
        </p:sp>
      </p:grpSp>
      <p:sp>
        <p:nvSpPr>
          <p:cNvPr name="TextBox 8" id="8"/>
          <p:cNvSpPr txBox="true"/>
          <p:nvPr/>
        </p:nvSpPr>
        <p:spPr>
          <a:xfrm rot="0">
            <a:off x="7403657" y="3059407"/>
            <a:ext cx="9855643" cy="6198893"/>
          </a:xfrm>
          <a:prstGeom prst="rect">
            <a:avLst/>
          </a:prstGeom>
        </p:spPr>
        <p:txBody>
          <a:bodyPr anchor="t" rtlCol="false" tIns="0" lIns="0" bIns="0" rIns="0">
            <a:spAutoFit/>
          </a:bodyPr>
          <a:lstStyle/>
          <a:p>
            <a:pPr algn="l" marL="574029" indent="-287014" lvl="1">
              <a:lnSpc>
                <a:spcPts val="4519"/>
              </a:lnSpc>
              <a:buFont typeface="Arial"/>
              <a:buChar char="•"/>
            </a:pPr>
            <a:r>
              <a:rPr lang="en-US" sz="2658">
                <a:solidFill>
                  <a:srgbClr val="014575"/>
                </a:solidFill>
                <a:latin typeface="DM Sans"/>
              </a:rPr>
              <a:t>Can be in possession of a medical cannabis card if a doctor AND parent/guardian sign off on it​.</a:t>
            </a:r>
          </a:p>
          <a:p>
            <a:pPr algn="l" marL="574029" indent="-287014" lvl="1">
              <a:lnSpc>
                <a:spcPts val="4519"/>
              </a:lnSpc>
              <a:buFont typeface="Arial"/>
              <a:buChar char="•"/>
            </a:pPr>
            <a:r>
              <a:rPr lang="en-US" sz="2658">
                <a:solidFill>
                  <a:srgbClr val="014575"/>
                </a:solidFill>
                <a:latin typeface="DM Sans"/>
              </a:rPr>
              <a:t>Under the age of 18, after the 3rd offense, the child may be charged with delinquency​.</a:t>
            </a:r>
          </a:p>
          <a:p>
            <a:pPr algn="l" marL="574029" indent="-287014" lvl="1">
              <a:lnSpc>
                <a:spcPts val="4519"/>
              </a:lnSpc>
              <a:buFont typeface="Arial"/>
              <a:buChar char="•"/>
            </a:pPr>
            <a:r>
              <a:rPr lang="en-US" sz="2658">
                <a:solidFill>
                  <a:srgbClr val="014575"/>
                </a:solidFill>
                <a:latin typeface="DM Sans"/>
              </a:rPr>
              <a:t>Minors caught loitering by dispensaries can be fined $500​.</a:t>
            </a:r>
          </a:p>
          <a:p>
            <a:pPr algn="l" marL="574029" indent="-287014" lvl="1">
              <a:lnSpc>
                <a:spcPts val="4519"/>
              </a:lnSpc>
              <a:buFont typeface="Arial"/>
              <a:buChar char="•"/>
            </a:pPr>
            <a:r>
              <a:rPr lang="en-US" sz="2658">
                <a:solidFill>
                  <a:srgbClr val="014575"/>
                </a:solidFill>
                <a:latin typeface="DM Sans"/>
              </a:rPr>
              <a:t>Wrongful possession of marijuana and/or falsely representing to be 21 or older is considered a misdemeanor​.</a:t>
            </a:r>
          </a:p>
          <a:p>
            <a:pPr algn="l" marL="574029" indent="-287014" lvl="1">
              <a:lnSpc>
                <a:spcPts val="4519"/>
              </a:lnSpc>
              <a:buFont typeface="Arial"/>
              <a:buChar char="•"/>
            </a:pPr>
            <a:r>
              <a:rPr lang="en-US" sz="2658">
                <a:solidFill>
                  <a:srgbClr val="014575"/>
                </a:solidFill>
                <a:latin typeface="DM Sans"/>
              </a:rPr>
              <a:t>Against the law, for any state-licensed cannabis business to sell to anyone under the age of 21.</a:t>
            </a:r>
          </a:p>
          <a:p>
            <a:pPr algn="l">
              <a:lnSpc>
                <a:spcPts val="4519"/>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F7942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704263" y="2928278"/>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403657" y="1144326"/>
            <a:ext cx="9855643" cy="1660481"/>
          </a:xfrm>
          <a:prstGeom prst="rect">
            <a:avLst/>
          </a:prstGeom>
        </p:spPr>
        <p:txBody>
          <a:bodyPr anchor="t" rtlCol="false" tIns="0" lIns="0" bIns="0" rIns="0">
            <a:spAutoFit/>
          </a:bodyPr>
          <a:lstStyle/>
          <a:p>
            <a:pPr algn="l">
              <a:lnSpc>
                <a:spcPts val="6696"/>
              </a:lnSpc>
            </a:pPr>
            <a:r>
              <a:rPr lang="en-US" sz="4782">
                <a:solidFill>
                  <a:srgbClr val="014575"/>
                </a:solidFill>
                <a:latin typeface="League Spartan"/>
              </a:rPr>
              <a:t>LEGAL RAMIFICATIONS OF MARIJUANA USE FOR MINORS​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DAGJ0s07qC8</dc:identifier>
  <dcterms:modified xsi:type="dcterms:W3CDTF">2011-08-01T06:04:30Z</dcterms:modified>
  <cp:revision>1</cp:revision>
  <dc:title>Marijuana Townhall Meeting Presentation</dc:title>
</cp:coreProperties>
</file>